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2"/>
  </p:notesMasterIdLst>
  <p:sldIdLst>
    <p:sldId id="277" r:id="rId2"/>
    <p:sldId id="259" r:id="rId3"/>
    <p:sldId id="272" r:id="rId4"/>
    <p:sldId id="297" r:id="rId5"/>
    <p:sldId id="295" r:id="rId6"/>
    <p:sldId id="296" r:id="rId7"/>
    <p:sldId id="279" r:id="rId8"/>
    <p:sldId id="306" r:id="rId9"/>
    <p:sldId id="298" r:id="rId10"/>
    <p:sldId id="307" r:id="rId11"/>
    <p:sldId id="270" r:id="rId12"/>
    <p:sldId id="283" r:id="rId13"/>
    <p:sldId id="303" r:id="rId14"/>
    <p:sldId id="308" r:id="rId15"/>
    <p:sldId id="309" r:id="rId16"/>
    <p:sldId id="310" r:id="rId17"/>
    <p:sldId id="311" r:id="rId18"/>
    <p:sldId id="312" r:id="rId19"/>
    <p:sldId id="313" r:id="rId20"/>
    <p:sldId id="278" r:id="rId21"/>
  </p:sldIdLst>
  <p:sldSz cx="9144000" cy="5143500" type="screen16x9"/>
  <p:notesSz cx="6858000" cy="9144000"/>
  <p:embeddedFontLst>
    <p:embeddedFont>
      <p:font typeface="Inter-Regular" panose="020B0604020202020204" charset="0"/>
      <p:regular r:id="rId23"/>
      <p:bold r:id="rId24"/>
    </p:embeddedFont>
    <p:embeddedFont>
      <p:font typeface="B Nazanin" panose="00000400000000000000" pitchFamily="2" charset="-78"/>
      <p:regular r:id="rId25"/>
      <p:bold r:id="rId26"/>
    </p:embeddedFont>
    <p:embeddedFont>
      <p:font typeface="Cambria Math" panose="02040503050406030204" pitchFamily="18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layfair Display Regular" panose="020B0604020202020204" charset="0"/>
      <p:regular r:id="rId32"/>
      <p:bold r:id="rId33"/>
      <p:italic r:id="rId34"/>
      <p:boldItalic r:id="rId35"/>
    </p:embeddedFont>
    <p:embeddedFont>
      <p:font typeface="Inter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612979-EF31-4AF9-A8EF-6B6A0A963571}">
  <a:tblStyle styleId="{50612979-EF31-4AF9-A8EF-6B6A0A9635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BDF9CB-71E7-4CE3-B812-B350EE79E3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94744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780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948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769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754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286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52b6f6c1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52b6f6c1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7d137f743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7d137f743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30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✓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3131" y="12"/>
            <a:ext cx="3430865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1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46989" y="0"/>
            <a:ext cx="2996999" cy="4370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3">
  <p:cSld name="BLANK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4">
  <p:cSld name="BLANK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6" r:id="rId3"/>
    <p:sldLayoutId id="2147483658" r:id="rId4"/>
    <p:sldLayoutId id="2147483659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/>
          <p:nvPr/>
        </p:nvSpPr>
        <p:spPr>
          <a:xfrm rot="-5400000">
            <a:off x="1633672" y="-670849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363" y="277876"/>
            <a:ext cx="3556017" cy="364385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28124" y="682597"/>
            <a:ext cx="5397022" cy="11120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2000" b="1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میانگین خطای مربع</a:t>
            </a:r>
            <a:endParaRPr lang="en-US" sz="2000" b="1" dirty="0" smtClean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en-US" sz="1200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Square Error</a:t>
            </a:r>
            <a:endParaRPr lang="en-US" sz="1800" dirty="0">
              <a:solidFill>
                <a:schemeClr val="accent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95663" y="1440899"/>
                <a:ext cx="4716753" cy="940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𝐌𝐒𝐄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663" y="1440899"/>
                <a:ext cx="4716753" cy="9403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74265" y="2863725"/>
            <a:ext cx="206819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A" sz="2000" b="1" dirty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قدرت سیگنال به </a:t>
            </a:r>
            <a:r>
              <a:rPr lang="ar-SA" sz="2000" b="1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نویز</a:t>
            </a:r>
            <a:endParaRPr lang="en-US" sz="2000" b="1" dirty="0" smtClean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  <a:p>
            <a:pPr algn="ctr" rtl="1">
              <a:lnSpc>
                <a:spcPct val="150000"/>
              </a:lnSpc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Peak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to Noise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Ratio</a:t>
            </a:r>
          </a:p>
          <a:p>
            <a:pPr algn="ctr" rtl="1"/>
            <a:r>
              <a:rPr lang="en-US" sz="1100" dirty="0" smtClean="0"/>
              <a:t> </a:t>
            </a:r>
          </a:p>
          <a:p>
            <a:pPr algn="ctr" rtl="1"/>
            <a:endParaRPr lang="en-US" sz="1100" dirty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2511" y="3547598"/>
                <a:ext cx="2863156" cy="92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𝐏𝐒𝐍𝐑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(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𝑀𝐴𝑋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11" y="3547598"/>
                <a:ext cx="2863156" cy="92519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256964" y="2746847"/>
            <a:ext cx="2372765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SA" sz="2000" b="1" dirty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شاخص تشابه </a:t>
            </a:r>
            <a:r>
              <a:rPr lang="ar-SA" sz="2000" b="1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ساختاری</a:t>
            </a:r>
            <a:endParaRPr lang="en-US" sz="2000" b="1" dirty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  <a:p>
            <a:pPr algn="ctr" rtl="1">
              <a:lnSpc>
                <a:spcPct val="15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similarity index measure </a:t>
            </a:r>
          </a:p>
          <a:p>
            <a:pPr algn="ctr" rtl="1"/>
            <a:endParaRPr lang="en-US" sz="1100" dirty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54039" y="3547598"/>
                <a:ext cx="3380541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𝒔𝒔𝒊𝒎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dirty="0" smtClean="0"/>
                  <a:t>=</a:t>
                </a:r>
                <a14:m>
                  <m:oMath xmlns:m="http://schemas.openxmlformats.org/officeDocument/2006/math">
                    <m:r>
                      <a:rPr lang="en-US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)(</m:t>
                        </m:r>
                        <m:sSubSup>
                          <m:sSub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39" y="3547598"/>
                <a:ext cx="3380541" cy="6129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oogle Shape;240;p31"/>
          <p:cNvGrpSpPr/>
          <p:nvPr/>
        </p:nvGrpSpPr>
        <p:grpSpPr>
          <a:xfrm rot="2696099">
            <a:off x="6067307" y="99166"/>
            <a:ext cx="3040276" cy="662961"/>
            <a:chOff x="1047100" y="2149453"/>
            <a:chExt cx="3040276" cy="662961"/>
          </a:xfrm>
        </p:grpSpPr>
        <p:sp>
          <p:nvSpPr>
            <p:cNvPr id="11" name="Google Shape;241;p31"/>
            <p:cNvSpPr/>
            <p:nvPr/>
          </p:nvSpPr>
          <p:spPr>
            <a:xfrm rot="2700000">
              <a:off x="2286375" y="1011413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2"/>
                </a:solidFill>
              </a:endParaRPr>
            </a:p>
          </p:txBody>
        </p:sp>
        <p:sp>
          <p:nvSpPr>
            <p:cNvPr id="12" name="Google Shape;243;p31"/>
            <p:cNvSpPr txBox="1"/>
            <p:nvPr/>
          </p:nvSpPr>
          <p:spPr>
            <a:xfrm rot="18900000">
              <a:off x="1561372" y="21494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a-IR" sz="2400" dirty="0">
                  <a:cs typeface="B Nazanin" panose="00000400000000000000" pitchFamily="2" charset="-78"/>
                </a:rPr>
                <a:t> معیار های ارزیابی</a:t>
              </a:r>
              <a:endParaRPr lang="en-US" sz="2400" dirty="0">
                <a:cs typeface="B Nazanin" panose="000004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706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6" y="543140"/>
            <a:ext cx="5568275" cy="4061265"/>
          </a:xfrm>
          <a:prstGeom prst="rect">
            <a:avLst/>
          </a:prstGeom>
        </p:spPr>
      </p:pic>
      <p:sp>
        <p:nvSpPr>
          <p:cNvPr id="5" name="Google Shape;241;p31"/>
          <p:cNvSpPr/>
          <p:nvPr/>
        </p:nvSpPr>
        <p:spPr>
          <a:xfrm rot="5396099">
            <a:off x="7270831" y="-1053659"/>
            <a:ext cx="561726" cy="3040276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0" name="Google Shape;220;p29"/>
          <p:cNvSpPr txBox="1">
            <a:spLocks noGrp="1"/>
          </p:cNvSpPr>
          <p:nvPr>
            <p:ph type="ctrTitle" idx="4294967295"/>
          </p:nvPr>
        </p:nvSpPr>
        <p:spPr>
          <a:xfrm>
            <a:off x="6084541" y="117896"/>
            <a:ext cx="2987609" cy="69716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کد گذاری پیام به روش </a:t>
            </a:r>
            <a:r>
              <a:rPr lang="en-US" sz="20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RSA</a:t>
            </a:r>
            <a:endParaRPr sz="2800" dirty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73149" y="4350485"/>
                <a:ext cx="17158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49" y="4350485"/>
                <a:ext cx="1715854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51836" y="4278770"/>
                <a:ext cx="1736116" cy="651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836" y="4278770"/>
                <a:ext cx="1736116" cy="6512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62556" y="1636295"/>
                <a:ext cx="6480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a-IR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556" y="1636295"/>
                <a:ext cx="648063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62494" y="1636294"/>
                <a:ext cx="6642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a-IR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494" y="1636294"/>
                <a:ext cx="664221" cy="307777"/>
              </a:xfrm>
              <a:prstGeom prst="rect">
                <a:avLst/>
              </a:prstGeom>
              <a:blipFill rotWithShape="0"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/>
          <p:cNvSpPr/>
          <p:nvPr/>
        </p:nvSpPr>
        <p:spPr>
          <a:xfrm rot="-5400000">
            <a:off x="180135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15" name="Google Shape;415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" name="Google Shape;417;p42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18" name="Google Shape;418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0" name="Google Shape;420;p42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21" name="Google Shape;421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3" name="Google Shape;423;p42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24" name="Google Shape;424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6" name="Google Shape;426;p42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27" name="Google Shape;427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9" name="Google Shape;429;p42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30" name="Google Shape;430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32" name="Google Shape;432;p42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33" name="Google Shape;433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35" name="Google Shape;435;p42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dirty="0" smtClean="0">
                <a:solidFill>
                  <a:schemeClr val="accent1">
                    <a:lumMod val="10000"/>
                  </a:schemeClr>
                </a:solidFill>
                <a:latin typeface="Inter"/>
                <a:ea typeface="Inter"/>
                <a:cs typeface="B Nazanin" panose="00000400000000000000" pitchFamily="2" charset="-78"/>
                <a:sym typeface="Inter"/>
              </a:rPr>
              <a:t>دریافت تصویر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dirty="0" smtClean="0">
                <a:solidFill>
                  <a:schemeClr val="accent1">
                    <a:lumMod val="10000"/>
                  </a:schemeClr>
                </a:solidFill>
                <a:latin typeface="Inter"/>
                <a:ea typeface="Inter"/>
                <a:cs typeface="B Nazanin" panose="00000400000000000000" pitchFamily="2" charset="-78"/>
                <a:sym typeface="Inter"/>
              </a:rPr>
              <a:t>و پیام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dirty="0" smtClean="0">
                <a:solidFill>
                  <a:schemeClr val="accent1">
                    <a:lumMod val="10000"/>
                  </a:schemeClr>
                </a:solidFill>
                <a:latin typeface="Inter"/>
                <a:ea typeface="Inter"/>
                <a:cs typeface="B Nazanin" panose="00000400000000000000" pitchFamily="2" charset="-78"/>
                <a:sym typeface="Inter"/>
              </a:rPr>
              <a:t>از کاربر</a:t>
            </a:r>
            <a:endParaRPr sz="2000" dirty="0">
              <a:solidFill>
                <a:schemeClr val="accent1">
                  <a:lumMod val="10000"/>
                </a:schemeClr>
              </a:solidFill>
              <a:latin typeface="Inter"/>
              <a:ea typeface="Inter"/>
              <a:cs typeface="B Nazanin" panose="00000400000000000000" pitchFamily="2" charset="-78"/>
              <a:sym typeface="Inter"/>
            </a:endParaRPr>
          </a:p>
        </p:txBody>
      </p:sp>
      <p:sp>
        <p:nvSpPr>
          <p:cNvPr id="436" name="Google Shape;436;p42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dirty="0" smtClean="0">
                <a:solidFill>
                  <a:schemeClr val="accent1">
                    <a:lumMod val="10000"/>
                  </a:schemeClr>
                </a:solidFill>
                <a:latin typeface="Inter"/>
                <a:ea typeface="Inter"/>
                <a:cs typeface="B Nazanin" panose="00000400000000000000" pitchFamily="2" charset="-78"/>
                <a:sym typeface="Inter"/>
              </a:rPr>
              <a:t>اعمال </a:t>
            </a:r>
            <a:r>
              <a:rPr lang="en-US" sz="1800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DCT</a:t>
            </a:r>
            <a:r>
              <a:rPr lang="fa-IR" sz="1800" dirty="0" smtClean="0">
                <a:solidFill>
                  <a:schemeClr val="accent1">
                    <a:lumMod val="10000"/>
                  </a:schemeClr>
                </a:solidFill>
                <a:latin typeface="Inter"/>
                <a:ea typeface="Inter"/>
                <a:cs typeface="B Nazanin" panose="00000400000000000000" pitchFamily="2" charset="-78"/>
                <a:sym typeface="Inter"/>
              </a:rPr>
              <a:t> </a:t>
            </a:r>
            <a:r>
              <a:rPr lang="fa-IR" sz="2000" dirty="0" smtClean="0">
                <a:solidFill>
                  <a:schemeClr val="accent1">
                    <a:lumMod val="10000"/>
                  </a:schemeClr>
                </a:solidFill>
                <a:latin typeface="Inter"/>
                <a:ea typeface="Inter"/>
                <a:cs typeface="B Nazanin" panose="00000400000000000000" pitchFamily="2" charset="-78"/>
                <a:sym typeface="Inter"/>
              </a:rPr>
              <a:t>و  کوانتیزاسیون سپس جاسازی با </a:t>
            </a:r>
            <a:r>
              <a:rPr lang="en-US" sz="1800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LSB</a:t>
            </a:r>
            <a:endParaRPr sz="2000" dirty="0">
              <a:solidFill>
                <a:schemeClr val="accent1">
                  <a:lumMod val="10000"/>
                </a:schemeClr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sp>
        <p:nvSpPr>
          <p:cNvPr id="438" name="Google Shape;438;p42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dirty="0" smtClean="0">
                <a:solidFill>
                  <a:schemeClr val="accent1">
                    <a:lumMod val="10000"/>
                  </a:schemeClr>
                </a:solidFill>
                <a:latin typeface="Inter"/>
                <a:ea typeface="Inter"/>
                <a:cs typeface="B Nazanin" panose="00000400000000000000" pitchFamily="2" charset="-78"/>
                <a:sym typeface="Inter"/>
              </a:rPr>
              <a:t>کد گذاری پیام به روش </a:t>
            </a:r>
            <a:r>
              <a:rPr lang="en-US" sz="1800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RSA</a:t>
            </a:r>
            <a:endParaRPr sz="2000" dirty="0">
              <a:solidFill>
                <a:schemeClr val="accent1">
                  <a:lumMod val="10000"/>
                </a:schemeClr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sp>
        <p:nvSpPr>
          <p:cNvPr id="439" name="Google Shape;439;p42"/>
          <p:cNvSpPr txBox="1"/>
          <p:nvPr/>
        </p:nvSpPr>
        <p:spPr>
          <a:xfrm>
            <a:off x="4287814" y="4063600"/>
            <a:ext cx="144484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rtl="1"/>
            <a:r>
              <a:rPr lang="fa-IR" sz="2000" dirty="0" smtClean="0">
                <a:solidFill>
                  <a:schemeClr val="accent1">
                    <a:lumMod val="10000"/>
                  </a:schemeClr>
                </a:solidFill>
                <a:latin typeface="Inter"/>
                <a:ea typeface="Inter"/>
                <a:cs typeface="B Nazanin" panose="00000400000000000000" pitchFamily="2" charset="-78"/>
                <a:sym typeface="Inter"/>
              </a:rPr>
              <a:t> دی کوانتیزاسیون </a:t>
            </a:r>
            <a:r>
              <a:rPr lang="fa-IR" sz="2000" dirty="0">
                <a:solidFill>
                  <a:schemeClr val="accent1">
                    <a:lumMod val="10000"/>
                  </a:schemeClr>
                </a:solidFill>
                <a:latin typeface="Inter"/>
                <a:ea typeface="Inter"/>
                <a:cs typeface="B Nazanin" panose="00000400000000000000" pitchFamily="2" charset="-78"/>
                <a:sym typeface="Inter"/>
              </a:rPr>
              <a:t>و معکوس </a:t>
            </a:r>
            <a:r>
              <a:rPr lang="en-US" sz="1800" dirty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DCT</a:t>
            </a:r>
            <a:r>
              <a:rPr lang="fa-IR" sz="1800" dirty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 </a:t>
            </a:r>
            <a:endParaRPr lang="en-US" sz="2000" dirty="0">
              <a:solidFill>
                <a:schemeClr val="accent1">
                  <a:lumMod val="10000"/>
                </a:schemeClr>
              </a:solidFill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sp>
        <p:nvSpPr>
          <p:cNvPr id="440" name="Google Shape;440;p42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rtl="1"/>
            <a:r>
              <a:rPr lang="en-US" sz="1800" dirty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ea typeface="Inter"/>
                <a:cs typeface="+mj-cs"/>
                <a:sym typeface="Inter"/>
              </a:rPr>
              <a:t>MSE</a:t>
            </a:r>
            <a:r>
              <a:rPr lang="en-US" sz="1800" dirty="0">
                <a:solidFill>
                  <a:schemeClr val="accent1">
                    <a:lumMod val="10000"/>
                  </a:schemeClr>
                </a:solidFill>
                <a:latin typeface="Inter"/>
                <a:ea typeface="Inter"/>
                <a:cs typeface="+mj-cs"/>
                <a:sym typeface="Inter"/>
              </a:rPr>
              <a:t> </a:t>
            </a:r>
          </a:p>
          <a:p>
            <a:pPr lvl="0" algn="ctr" rtl="1"/>
            <a:r>
              <a:rPr lang="fa-IR" sz="1800" dirty="0">
                <a:solidFill>
                  <a:schemeClr val="accent1">
                    <a:lumMod val="10000"/>
                  </a:schemeClr>
                </a:solidFill>
                <a:latin typeface="Inter"/>
                <a:ea typeface="Inter"/>
                <a:cs typeface="+mj-cs"/>
                <a:sym typeface="Inter"/>
              </a:rPr>
              <a:t> </a:t>
            </a:r>
            <a:r>
              <a:rPr lang="en-US" sz="1800" dirty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ea typeface="Inter"/>
                <a:cs typeface="+mj-cs"/>
                <a:sym typeface="Inter"/>
              </a:rPr>
              <a:t>PSNR</a:t>
            </a:r>
            <a:endParaRPr lang="fa-IR" sz="2000" dirty="0">
              <a:solidFill>
                <a:schemeClr val="accent1">
                  <a:lumMod val="10000"/>
                </a:schemeClr>
              </a:solidFill>
              <a:latin typeface="Times New Roman" panose="02020603050405020304" pitchFamily="18" charset="0"/>
              <a:ea typeface="Inter"/>
              <a:cs typeface="+mj-cs"/>
              <a:sym typeface="Inter"/>
            </a:endParaRPr>
          </a:p>
          <a:p>
            <a:pPr lvl="0" algn="ctr" rtl="1"/>
            <a:r>
              <a:rPr lang="en-US" sz="1800" dirty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ea typeface="Inter"/>
                <a:cs typeface="+mj-cs"/>
                <a:sym typeface="Inter"/>
              </a:rPr>
              <a:t>SSIM</a:t>
            </a:r>
            <a:endParaRPr lang="en-US" sz="2000" dirty="0">
              <a:solidFill>
                <a:schemeClr val="accent1">
                  <a:lumMod val="10000"/>
                </a:schemeClr>
              </a:solidFill>
              <a:latin typeface="Times New Roman" panose="02020603050405020304" pitchFamily="18" charset="0"/>
              <a:ea typeface="Inter"/>
              <a:cs typeface="+mj-cs"/>
              <a:sym typeface="Inter"/>
            </a:endParaRPr>
          </a:p>
        </p:txBody>
      </p:sp>
      <p:sp>
        <p:nvSpPr>
          <p:cNvPr id="35" name="Google Shape;437;p42"/>
          <p:cNvSpPr txBox="1"/>
          <p:nvPr/>
        </p:nvSpPr>
        <p:spPr>
          <a:xfrm>
            <a:off x="5445964" y="812450"/>
            <a:ext cx="1286400" cy="926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fa-IR" sz="2000" dirty="0">
                <a:solidFill>
                  <a:schemeClr val="accent1">
                    <a:lumMod val="10000"/>
                  </a:schemeClr>
                </a:solidFill>
                <a:latin typeface="Inter"/>
                <a:ea typeface="Inter"/>
                <a:cs typeface="B Nazanin" panose="00000400000000000000" pitchFamily="2" charset="-78"/>
                <a:sym typeface="Inter"/>
              </a:rPr>
              <a:t>ذخیره تصویر استگو</a:t>
            </a:r>
          </a:p>
        </p:txBody>
      </p:sp>
      <p:grpSp>
        <p:nvGrpSpPr>
          <p:cNvPr id="36" name="Google Shape;250;p31"/>
          <p:cNvGrpSpPr/>
          <p:nvPr/>
        </p:nvGrpSpPr>
        <p:grpSpPr>
          <a:xfrm rot="2678019">
            <a:off x="6322574" y="-284230"/>
            <a:ext cx="3040276" cy="1366860"/>
            <a:chOff x="4877339" y="1445553"/>
            <a:chExt cx="3040276" cy="1366860"/>
          </a:xfrm>
        </p:grpSpPr>
        <p:sp>
          <p:nvSpPr>
            <p:cNvPr id="37" name="Google Shape;251;p31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2;p31"/>
            <p:cNvSpPr/>
            <p:nvPr/>
          </p:nvSpPr>
          <p:spPr>
            <a:xfrm rot="18921981">
              <a:off x="7083861" y="144555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6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accent6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1200" b="1" dirty="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" name="Google Shape;253;p31"/>
            <p:cNvSpPr txBox="1"/>
            <p:nvPr/>
          </p:nvSpPr>
          <p:spPr>
            <a:xfrm rot="18900000">
              <a:off x="5357262" y="2331977"/>
              <a:ext cx="2016269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000" b="1" dirty="0" smtClean="0">
                  <a:solidFill>
                    <a:schemeClr val="accent1">
                      <a:lumMod val="10000"/>
                    </a:schemeClr>
                  </a:solidFill>
                  <a:latin typeface="Playfair Display Regular"/>
                  <a:ea typeface="Playfair Display Regular"/>
                  <a:cs typeface="B Nazanin" panose="00000400000000000000" pitchFamily="2" charset="-78"/>
                  <a:sym typeface="Playfair Display Regular"/>
                </a:rPr>
                <a:t>روش پیشنهادی</a:t>
              </a:r>
              <a:endParaRPr sz="1100" b="1" dirty="0">
                <a:solidFill>
                  <a:schemeClr val="accent1">
                    <a:lumMod val="10000"/>
                  </a:schemeClr>
                </a:solidFill>
                <a:latin typeface="Playfair Display Regular"/>
                <a:ea typeface="Playfair Display Regular"/>
                <a:cs typeface="B Nazanin" panose="00000400000000000000" pitchFamily="2" charset="-78"/>
                <a:sym typeface="Playfair Display Regular"/>
              </a:endParaRPr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" grpId="0"/>
      <p:bldP spid="436" grpId="0"/>
      <p:bldP spid="438" grpId="0"/>
      <p:bldP spid="439" grpId="0"/>
      <p:bldP spid="440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1821924" y="559433"/>
            <a:ext cx="4359743" cy="96871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46050" algn="r" rtl="1"/>
            <a:r>
              <a:rPr lang="en-US" sz="24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LSB + DCT , Quantization</a:t>
            </a:r>
            <a:endParaRPr lang="en-US" sz="2400" dirty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409415" y="1382189"/>
            <a:ext cx="3939482" cy="4599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/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message </a:t>
            </a:r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01101000</a:t>
            </a:r>
            <a:endParaRPr lang="en-US" sz="28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433" y="2156139"/>
            <a:ext cx="2964437" cy="2072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05" y="2156140"/>
            <a:ext cx="2964437" cy="207210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513221" y="2701949"/>
            <a:ext cx="412511" cy="33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676;p50"/>
          <p:cNvSpPr/>
          <p:nvPr/>
        </p:nvSpPr>
        <p:spPr>
          <a:xfrm>
            <a:off x="7191405" y="1423907"/>
            <a:ext cx="426303" cy="418237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6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" dirty="0" smtClean="0"/>
              <a:t>14</a:t>
            </a: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81" y="1452018"/>
            <a:ext cx="2275685" cy="2275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48239" y="3957151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Stego</a:t>
            </a:r>
            <a:r>
              <a:rPr lang="en-US" dirty="0" smtClean="0"/>
              <a:t> Image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85" y="1452016"/>
            <a:ext cx="2275687" cy="22756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7358" y="395715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Image </a:t>
            </a:r>
            <a:endParaRPr lang="en-US" dirty="0"/>
          </a:p>
        </p:txBody>
      </p:sp>
      <p:sp>
        <p:nvSpPr>
          <p:cNvPr id="9" name="Google Shape;674;p50"/>
          <p:cNvSpPr/>
          <p:nvPr/>
        </p:nvSpPr>
        <p:spPr>
          <a:xfrm>
            <a:off x="7092830" y="1452016"/>
            <a:ext cx="581795" cy="397409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218870" y="999216"/>
            <a:ext cx="2018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پیام مخفی شده</a:t>
            </a:r>
            <a:r>
              <a:rPr lang="en-US" dirty="0" smtClean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: </a:t>
            </a:r>
            <a:r>
              <a:rPr lang="en-US" dirty="0" smtClean="0">
                <a:cs typeface="B Nazanin" panose="00000400000000000000" pitchFamily="2" charset="-78"/>
              </a:rPr>
              <a:t>hello world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2" name="Google Shape;241;p31"/>
          <p:cNvSpPr/>
          <p:nvPr/>
        </p:nvSpPr>
        <p:spPr>
          <a:xfrm rot="5396099">
            <a:off x="4224788" y="-1916942"/>
            <a:ext cx="561726" cy="5173725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8" name="Google Shape;238;p31"/>
          <p:cNvSpPr txBox="1">
            <a:spLocks/>
          </p:cNvSpPr>
          <p:nvPr/>
        </p:nvSpPr>
        <p:spPr>
          <a:xfrm>
            <a:off x="1894840" y="426239"/>
            <a:ext cx="4816057" cy="48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r"/>
            <a:r>
              <a:rPr lang="fa-IR" dirty="0" smtClean="0">
                <a:cs typeface="B Nazanin" panose="00000400000000000000" pitchFamily="2" charset="-78"/>
              </a:rPr>
              <a:t>مقایسه تصویر اصلی و تصویر استگو</a:t>
            </a: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4191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" dirty="0" smtClean="0"/>
              <a:t>15</a:t>
            </a:r>
            <a:endParaRPr lang="e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4" y="1241085"/>
            <a:ext cx="3360209" cy="25883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614" y="1241085"/>
            <a:ext cx="3332557" cy="25883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3674" r="-1492"/>
          <a:stretch/>
        </p:blipFill>
        <p:spPr>
          <a:xfrm>
            <a:off x="2871117" y="4066788"/>
            <a:ext cx="1817926" cy="553922"/>
          </a:xfrm>
          <a:prstGeom prst="rect">
            <a:avLst/>
          </a:prstGeom>
        </p:spPr>
      </p:pic>
      <p:sp>
        <p:nvSpPr>
          <p:cNvPr id="9" name="Google Shape;686;p50"/>
          <p:cNvSpPr/>
          <p:nvPr/>
        </p:nvSpPr>
        <p:spPr>
          <a:xfrm>
            <a:off x="7128122" y="1509681"/>
            <a:ext cx="578166" cy="394746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41;p31"/>
          <p:cNvSpPr/>
          <p:nvPr/>
        </p:nvSpPr>
        <p:spPr>
          <a:xfrm rot="5396099">
            <a:off x="3625867" y="-2466485"/>
            <a:ext cx="610480" cy="6322869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4" name="Google Shape;238;p31"/>
          <p:cNvSpPr txBox="1">
            <a:spLocks/>
          </p:cNvSpPr>
          <p:nvPr/>
        </p:nvSpPr>
        <p:spPr>
          <a:xfrm>
            <a:off x="878840" y="426239"/>
            <a:ext cx="5832057" cy="48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r"/>
            <a:r>
              <a:rPr lang="fa-IR" dirty="0" smtClean="0">
                <a:cs typeface="B Nazanin" panose="00000400000000000000" pitchFamily="2" charset="-78"/>
              </a:rPr>
              <a:t>مقایسه معیارهای تصویر اصلی و تصویر استگو</a:t>
            </a: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133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" dirty="0" smtClean="0"/>
              <a:t>16</a:t>
            </a: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494" y="1398225"/>
            <a:ext cx="2331403" cy="23314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5253" y="3954196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Image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1392608"/>
            <a:ext cx="2337564" cy="2337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96328" y="3954196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Stego</a:t>
            </a: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54649" y="999216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پیام مخفی شده</a:t>
            </a:r>
            <a:r>
              <a:rPr lang="en-US" dirty="0" smtClean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: </a:t>
            </a:r>
            <a:r>
              <a:rPr lang="en-US" dirty="0" smtClean="0">
                <a:cs typeface="B Nazanin" panose="00000400000000000000" pitchFamily="2" charset="-78"/>
              </a:rPr>
              <a:t>A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3" name="Google Shape;241;p31"/>
          <p:cNvSpPr/>
          <p:nvPr/>
        </p:nvSpPr>
        <p:spPr>
          <a:xfrm rot="5396099">
            <a:off x="4224788" y="-1916942"/>
            <a:ext cx="561726" cy="5173725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8" name="Google Shape;238;p31"/>
          <p:cNvSpPr txBox="1">
            <a:spLocks/>
          </p:cNvSpPr>
          <p:nvPr/>
        </p:nvSpPr>
        <p:spPr>
          <a:xfrm>
            <a:off x="1837756" y="399569"/>
            <a:ext cx="4816057" cy="48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r"/>
            <a:r>
              <a:rPr lang="fa-IR" dirty="0" smtClean="0">
                <a:cs typeface="B Nazanin" panose="00000400000000000000" pitchFamily="2" charset="-78"/>
              </a:rPr>
              <a:t>مقایسه تصویر اصلی و تصویر استگو</a:t>
            </a: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9809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" dirty="0" smtClean="0"/>
              <a:t>17</a:t>
            </a:r>
            <a:endParaRPr lang="e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62" y="4169434"/>
            <a:ext cx="1643777" cy="601946"/>
          </a:xfrm>
          <a:prstGeom prst="rect">
            <a:avLst/>
          </a:prstGeom>
        </p:spPr>
      </p:pic>
      <p:sp>
        <p:nvSpPr>
          <p:cNvPr id="7" name="Google Shape;686;p50"/>
          <p:cNvSpPr/>
          <p:nvPr/>
        </p:nvSpPr>
        <p:spPr>
          <a:xfrm>
            <a:off x="7128122" y="1509681"/>
            <a:ext cx="578166" cy="394746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9" y="1333976"/>
            <a:ext cx="3315086" cy="25369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351" y="1333976"/>
            <a:ext cx="3272590" cy="2538681"/>
          </a:xfrm>
          <a:prstGeom prst="rect">
            <a:avLst/>
          </a:prstGeom>
        </p:spPr>
      </p:pic>
      <p:sp>
        <p:nvSpPr>
          <p:cNvPr id="10" name="Google Shape;241;p31"/>
          <p:cNvSpPr/>
          <p:nvPr/>
        </p:nvSpPr>
        <p:spPr>
          <a:xfrm rot="5396099">
            <a:off x="3736363" y="-2404813"/>
            <a:ext cx="561726" cy="6150576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4" name="Google Shape;238;p31"/>
          <p:cNvSpPr txBox="1">
            <a:spLocks/>
          </p:cNvSpPr>
          <p:nvPr/>
        </p:nvSpPr>
        <p:spPr>
          <a:xfrm>
            <a:off x="878840" y="426239"/>
            <a:ext cx="5832057" cy="48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r"/>
            <a:r>
              <a:rPr lang="fa-IR" dirty="0" smtClean="0">
                <a:cs typeface="B Nazanin" panose="00000400000000000000" pitchFamily="2" charset="-78"/>
              </a:rPr>
              <a:t>مقایسه معیارهای تصویر اصلی و تصویر استگو</a:t>
            </a: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474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pSp>
        <p:nvGrpSpPr>
          <p:cNvPr id="5" name="Google Shape;240;p31"/>
          <p:cNvGrpSpPr/>
          <p:nvPr/>
        </p:nvGrpSpPr>
        <p:grpSpPr>
          <a:xfrm rot="2696099">
            <a:off x="6725125" y="15997"/>
            <a:ext cx="2624587" cy="845909"/>
            <a:chOff x="1579350" y="1746040"/>
            <a:chExt cx="2624587" cy="845909"/>
          </a:xfrm>
        </p:grpSpPr>
        <p:sp>
          <p:nvSpPr>
            <p:cNvPr id="6" name="Google Shape;241;p31"/>
            <p:cNvSpPr/>
            <p:nvPr/>
          </p:nvSpPr>
          <p:spPr>
            <a:xfrm rot="2700000">
              <a:off x="2506840" y="1102733"/>
              <a:ext cx="561726" cy="241670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2"/>
                </a:solidFill>
              </a:endParaRPr>
            </a:p>
          </p:txBody>
        </p:sp>
        <p:sp>
          <p:nvSpPr>
            <p:cNvPr id="7" name="Google Shape;243;p31"/>
            <p:cNvSpPr txBox="1"/>
            <p:nvPr/>
          </p:nvSpPr>
          <p:spPr>
            <a:xfrm rot="18900000">
              <a:off x="1871333" y="1746040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a-IR" sz="2400" dirty="0" smtClean="0">
                  <a:cs typeface="B Nazanin" panose="00000400000000000000" pitchFamily="2" charset="-78"/>
                </a:rPr>
                <a:t>نتیجه گیری</a:t>
              </a:r>
              <a:endParaRPr lang="en-US" sz="2400" dirty="0">
                <a:cs typeface="B Nazanin" panose="00000400000000000000" pitchFamily="2" charset="-78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08541" y="1149612"/>
            <a:ext cx="799584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ar-SA" sz="1800" dirty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مهم­ترین نیازمندی یک الگوریتم پنهان نگاری این است که رسانه گنجانه حاصل از پنهان نگاری همانند رسانه پوشانه باقی بماند. همانندی پوشانه و گنجانه باید هم از جنبه ویژگی­های بصری و هم از جنبه ویژگی­های آماری تصاویر حفظ شود. انتخاب مکان­ جاسازی و نحوه جاسازی کلیدی­ترین مولفه­ها در یک روش پنهان نگاری </a:t>
            </a:r>
            <a:r>
              <a:rPr lang="ar-SA" sz="18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است</a:t>
            </a:r>
            <a:r>
              <a:rPr lang="fa-IR" sz="18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.</a:t>
            </a:r>
            <a:endParaRPr lang="en-US" sz="1800" dirty="0" smtClean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18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حوزه</a:t>
            </a:r>
            <a:r>
              <a:rPr lang="en-US" sz="1600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DCT</a:t>
            </a:r>
            <a:r>
              <a:rPr lang="en-US" sz="16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 </a:t>
            </a:r>
            <a:r>
              <a:rPr lang="fa-IR" sz="16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 </a:t>
            </a:r>
            <a:r>
              <a:rPr lang="fa-IR" sz="18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کم اهمیت ترین بخش های تصویر برای چشم انسان را در اختیار ما قرار </a:t>
            </a:r>
            <a:r>
              <a:rPr lang="fa-IR" sz="18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می</a:t>
            </a:r>
            <a:r>
              <a:rPr lang="en-US" sz="18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 </a:t>
            </a:r>
            <a:r>
              <a:rPr lang="fa-IR" sz="18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دهد </a:t>
            </a:r>
            <a:r>
              <a:rPr lang="fa-IR" sz="18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و با بهر گیری از </a:t>
            </a:r>
            <a:r>
              <a:rPr lang="en-US" sz="1600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LSB</a:t>
            </a:r>
            <a:r>
              <a:rPr lang="fa-IR" sz="16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 </a:t>
            </a:r>
            <a:r>
              <a:rPr lang="fa-IR" sz="18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کمترین تغیر قابل توجه در تصویر اتفاق می افتد.</a:t>
            </a:r>
          </a:p>
          <a:p>
            <a:pPr algn="r" rtl="1">
              <a:lnSpc>
                <a:spcPct val="150000"/>
              </a:lnSpc>
            </a:pPr>
            <a:r>
              <a:rPr lang="fa-IR" sz="18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همچنین کد گذاری </a:t>
            </a:r>
            <a:r>
              <a:rPr lang="en-US" sz="1600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RSA</a:t>
            </a:r>
            <a:r>
              <a:rPr lang="fa-IR" sz="16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 </a:t>
            </a:r>
            <a:r>
              <a:rPr lang="fa-IR" sz="18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یکی از بهترین ها در این حوزه می باشد که تا به حال با شکست مواجه نشده </a:t>
            </a:r>
            <a:r>
              <a:rPr lang="fa-IR" sz="18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است. </a:t>
            </a:r>
          </a:p>
          <a:p>
            <a:pPr algn="r" rtl="1">
              <a:lnSpc>
                <a:spcPct val="150000"/>
              </a:lnSpc>
            </a:pPr>
            <a:r>
              <a:rPr lang="fa-IR" sz="18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بی </a:t>
            </a:r>
            <a:r>
              <a:rPr lang="fa-IR" sz="18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شک ترکیب این روش ها موفقیت در این زمینه را افزایش می دهد</a:t>
            </a:r>
            <a:r>
              <a:rPr lang="fa-IR" sz="18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.</a:t>
            </a:r>
            <a:endParaRPr lang="en-US" sz="1800" dirty="0" smtClean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7890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grpSp>
        <p:nvGrpSpPr>
          <p:cNvPr id="3" name="Google Shape;240;p31"/>
          <p:cNvGrpSpPr/>
          <p:nvPr/>
        </p:nvGrpSpPr>
        <p:grpSpPr>
          <a:xfrm rot="2696099">
            <a:off x="7074042" y="160291"/>
            <a:ext cx="2332604" cy="563940"/>
            <a:chOff x="1871333" y="1746040"/>
            <a:chExt cx="2332604" cy="563940"/>
          </a:xfrm>
        </p:grpSpPr>
        <p:sp>
          <p:nvSpPr>
            <p:cNvPr id="4" name="Google Shape;241;p31"/>
            <p:cNvSpPr/>
            <p:nvPr/>
          </p:nvSpPr>
          <p:spPr>
            <a:xfrm rot="2700000">
              <a:off x="2788811" y="1219529"/>
              <a:ext cx="561726" cy="161917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2"/>
                </a:solidFill>
              </a:endParaRPr>
            </a:p>
          </p:txBody>
        </p:sp>
        <p:sp>
          <p:nvSpPr>
            <p:cNvPr id="5" name="Google Shape;243;p31"/>
            <p:cNvSpPr txBox="1"/>
            <p:nvPr/>
          </p:nvSpPr>
          <p:spPr>
            <a:xfrm rot="18900000">
              <a:off x="1871333" y="1746040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a-IR" sz="2400" dirty="0" smtClean="0">
                  <a:cs typeface="B Nazanin" panose="00000400000000000000" pitchFamily="2" charset="-78"/>
                </a:rPr>
                <a:t>منابع</a:t>
              </a:r>
              <a:endParaRPr lang="en-US" sz="2400" dirty="0">
                <a:cs typeface="B Nazanin" panose="00000400000000000000" pitchFamily="2" charset="-78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63765" y="821752"/>
            <a:ext cx="77345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Bender, D.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Gruhl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Morimoto, and A. Lu, Techniques for data hiding, IBM System Journal, vol. 35, no. 3, pp. 313-336,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1996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V.Nagaraja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Vijayalakshmib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Zayarazc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"Color Image Steganography based on Pixel Value Modification Method Using Modulus Function", 2013 International Conference on Electronic Engineering and Computer Science 2013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Tsai , “ 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steganographic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 for images by pixel-value differencing ” ,Volume 24, Issues 9- 10, June 2003, pages 1613-16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Saiful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Islam,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Mangat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 Modi &amp;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Phalguni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Gupta '' Edge-based image steganography ''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Provos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Honeyman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Detecting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Steganographic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Content on the Internet. CITI Technical Report 01-11, 2001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Steganography Method Preserves the Histogram Shape of Image</a:t>
            </a:r>
          </a:p>
          <a:p>
            <a:pPr rt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EURASIP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on Information Security volume 2014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Osama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AbdelWahab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Aziza I.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Husseinc,Hamdy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M.Kelash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.(2021).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Eficient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combination of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cryptography,lossy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lossless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compression steganography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044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 rot="10800000">
            <a:off x="-348347" y="421850"/>
            <a:ext cx="2740911" cy="252073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4294967295"/>
          </p:nvPr>
        </p:nvSpPr>
        <p:spPr>
          <a:xfrm>
            <a:off x="2302063" y="204927"/>
            <a:ext cx="5545043" cy="42349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 algn="ctr" rtl="1">
              <a:buNone/>
            </a:pPr>
            <a:r>
              <a:rPr lang="fa-IR" sz="2400" b="1" dirty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دانشگاه ملایر</a:t>
            </a:r>
            <a:endParaRPr lang="en-US" sz="2400" dirty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  <a:p>
            <a:pPr marL="101600" indent="0" algn="ctr" rtl="1">
              <a:buNone/>
            </a:pPr>
            <a:r>
              <a:rPr lang="fa-IR" sz="2400" b="1" dirty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دانشکده فنی و مهندسی </a:t>
            </a:r>
            <a:endParaRPr lang="en-US" sz="2400" dirty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  <a:p>
            <a:pPr marL="101600" indent="0" algn="ctr" rtl="1">
              <a:buNone/>
            </a:pPr>
            <a:r>
              <a:rPr lang="fa-IR" sz="2400" b="1" dirty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 </a:t>
            </a:r>
            <a:endParaRPr lang="en-US" sz="2400" dirty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  <a:p>
            <a:pPr marL="101600" indent="0" algn="ctr" rtl="1">
              <a:buNone/>
            </a:pPr>
            <a:r>
              <a:rPr lang="fa-IR" sz="24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 </a:t>
            </a:r>
            <a:r>
              <a:rPr lang="fa-IR" sz="2400" dirty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عنوان</a:t>
            </a:r>
            <a:r>
              <a:rPr lang="fa-IR" sz="24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:</a:t>
            </a:r>
            <a:r>
              <a:rPr lang="en-US" sz="24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 </a:t>
            </a:r>
            <a:r>
              <a:rPr lang="fa-IR" sz="2400" b="1" dirty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پنهان نگاری بر بستر تصویر </a:t>
            </a:r>
            <a:endParaRPr lang="en-US" sz="2400" dirty="0" smtClean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  <a:p>
            <a:pPr marL="101600" indent="0" algn="ctr" rtl="1">
              <a:buNone/>
            </a:pPr>
            <a:r>
              <a:rPr lang="fa-IR" sz="2400" b="1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 </a:t>
            </a:r>
            <a:endParaRPr lang="en-US" sz="2400" dirty="0" smtClean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  <a:p>
            <a:pPr marL="101600" indent="0" algn="ctr" rtl="1">
              <a:buNone/>
            </a:pPr>
            <a:r>
              <a:rPr lang="fa-IR" sz="24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دانشجو</a:t>
            </a:r>
            <a:r>
              <a:rPr lang="fa-IR" sz="2400" dirty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:</a:t>
            </a:r>
            <a:r>
              <a:rPr lang="fa-IR" sz="2400" b="1" dirty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 </a:t>
            </a:r>
            <a:endParaRPr lang="en-US" sz="2400" dirty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  <a:p>
            <a:pPr marL="101600" indent="0" algn="ctr" rtl="1">
              <a:buNone/>
            </a:pPr>
            <a:r>
              <a:rPr lang="fa-IR" sz="2400" b="1" dirty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 علی ساریخانی</a:t>
            </a:r>
            <a:endParaRPr lang="en-US" sz="2400" b="1" dirty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  <a:p>
            <a:pPr marL="101600" indent="0" algn="ctr" rtl="1">
              <a:buNone/>
            </a:pPr>
            <a:r>
              <a:rPr lang="fa-IR" sz="2400" dirty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استاد راهنما: </a:t>
            </a:r>
            <a:endParaRPr lang="en-US" sz="2400" dirty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  <a:p>
            <a:pPr marL="101600" indent="0" algn="ctr" rtl="1">
              <a:buNone/>
            </a:pPr>
            <a:r>
              <a:rPr lang="fa-IR" sz="2400" b="1" dirty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دکتر سارا احمدی</a:t>
            </a:r>
            <a:endParaRPr lang="en-US" sz="2400" dirty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5" y="828834"/>
            <a:ext cx="1940094" cy="12818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6"/>
                </a:solidFill>
              </a:rPr>
              <a:t>20</a:t>
            </a:fld>
            <a:endParaRPr>
              <a:solidFill>
                <a:schemeClr val="accent6"/>
              </a:solidFill>
            </a:endParaRPr>
          </a:p>
        </p:txBody>
      </p:sp>
      <p:sp>
        <p:nvSpPr>
          <p:cNvPr id="339" name="Google Shape;339;p37"/>
          <p:cNvSpPr txBox="1">
            <a:spLocks noGrp="1"/>
          </p:cNvSpPr>
          <p:nvPr>
            <p:ph type="ctrTitle" idx="4294967295"/>
          </p:nvPr>
        </p:nvSpPr>
        <p:spPr>
          <a:xfrm>
            <a:off x="2777575" y="1422746"/>
            <a:ext cx="4871907" cy="238610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88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با تشکر از توجه شما</a:t>
            </a:r>
            <a:endParaRPr sz="8800" dirty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</p:txBody>
      </p:sp>
      <p:grpSp>
        <p:nvGrpSpPr>
          <p:cNvPr id="5" name="Google Shape;170;p7"/>
          <p:cNvGrpSpPr/>
          <p:nvPr/>
        </p:nvGrpSpPr>
        <p:grpSpPr>
          <a:xfrm>
            <a:off x="446057" y="1079405"/>
            <a:ext cx="1135235" cy="1012239"/>
            <a:chOff x="632185" y="4934337"/>
            <a:chExt cx="952499" cy="952499"/>
          </a:xfrm>
        </p:grpSpPr>
        <p:sp>
          <p:nvSpPr>
            <p:cNvPr id="6" name="Google Shape;171;p7"/>
            <p:cNvSpPr/>
            <p:nvPr/>
          </p:nvSpPr>
          <p:spPr>
            <a:xfrm>
              <a:off x="1267188" y="4934337"/>
              <a:ext cx="158743" cy="39690"/>
            </a:xfrm>
            <a:custGeom>
              <a:avLst/>
              <a:gdLst/>
              <a:ahLst/>
              <a:cxnLst/>
              <a:rect l="l" t="t" r="r" b="b"/>
              <a:pathLst>
                <a:path w="158743" h="39690" extrusionOk="0">
                  <a:moveTo>
                    <a:pt x="138903" y="39691"/>
                  </a:moveTo>
                  <a:lnTo>
                    <a:pt x="19841" y="39691"/>
                  </a:lnTo>
                  <a:cubicBezTo>
                    <a:pt x="8877" y="39691"/>
                    <a:pt x="0" y="30813"/>
                    <a:pt x="0" y="19850"/>
                  </a:cubicBezTo>
                  <a:cubicBezTo>
                    <a:pt x="0" y="8877"/>
                    <a:pt x="8877" y="0"/>
                    <a:pt x="19841" y="0"/>
                  </a:cubicBezTo>
                  <a:lnTo>
                    <a:pt x="138903" y="0"/>
                  </a:lnTo>
                  <a:cubicBezTo>
                    <a:pt x="149866" y="0"/>
                    <a:pt x="158744" y="8877"/>
                    <a:pt x="158744" y="19841"/>
                  </a:cubicBezTo>
                  <a:cubicBezTo>
                    <a:pt x="158744" y="30813"/>
                    <a:pt x="149866" y="39691"/>
                    <a:pt x="138903" y="396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2;p7"/>
            <p:cNvSpPr/>
            <p:nvPr/>
          </p:nvSpPr>
          <p:spPr>
            <a:xfrm>
              <a:off x="1326719" y="4934337"/>
              <a:ext cx="39681" cy="99221"/>
            </a:xfrm>
            <a:custGeom>
              <a:avLst/>
              <a:gdLst/>
              <a:ahLst/>
              <a:cxnLst/>
              <a:rect l="l" t="t" r="r" b="b"/>
              <a:pathLst>
                <a:path w="39681" h="99221" extrusionOk="0">
                  <a:moveTo>
                    <a:pt x="19841" y="99222"/>
                  </a:moveTo>
                  <a:cubicBezTo>
                    <a:pt x="8877" y="99222"/>
                    <a:pt x="0" y="90345"/>
                    <a:pt x="0" y="79381"/>
                  </a:cubicBezTo>
                  <a:lnTo>
                    <a:pt x="0" y="19850"/>
                  </a:lnTo>
                  <a:cubicBezTo>
                    <a:pt x="0" y="8877"/>
                    <a:pt x="8877" y="0"/>
                    <a:pt x="19841" y="0"/>
                  </a:cubicBezTo>
                  <a:cubicBezTo>
                    <a:pt x="30804" y="0"/>
                    <a:pt x="39681" y="8877"/>
                    <a:pt x="39681" y="19841"/>
                  </a:cubicBezTo>
                  <a:lnTo>
                    <a:pt x="39681" y="79372"/>
                  </a:lnTo>
                  <a:cubicBezTo>
                    <a:pt x="39681" y="90345"/>
                    <a:pt x="30804" y="99222"/>
                    <a:pt x="19841" y="992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73;p7"/>
            <p:cNvSpPr/>
            <p:nvPr/>
          </p:nvSpPr>
          <p:spPr>
            <a:xfrm>
              <a:off x="1326719" y="5093090"/>
              <a:ext cx="39681" cy="178593"/>
            </a:xfrm>
            <a:custGeom>
              <a:avLst/>
              <a:gdLst/>
              <a:ahLst/>
              <a:cxnLst/>
              <a:rect l="l" t="t" r="r" b="b"/>
              <a:pathLst>
                <a:path w="39681" h="178593" extrusionOk="0">
                  <a:moveTo>
                    <a:pt x="19841" y="178594"/>
                  </a:moveTo>
                  <a:cubicBezTo>
                    <a:pt x="8877" y="178594"/>
                    <a:pt x="0" y="169716"/>
                    <a:pt x="0" y="158753"/>
                  </a:cubicBezTo>
                  <a:lnTo>
                    <a:pt x="0" y="19841"/>
                  </a:lnTo>
                  <a:cubicBezTo>
                    <a:pt x="0" y="8877"/>
                    <a:pt x="8877" y="0"/>
                    <a:pt x="19841" y="0"/>
                  </a:cubicBezTo>
                  <a:cubicBezTo>
                    <a:pt x="30804" y="0"/>
                    <a:pt x="39681" y="8877"/>
                    <a:pt x="39681" y="19841"/>
                  </a:cubicBezTo>
                  <a:lnTo>
                    <a:pt x="39681" y="158744"/>
                  </a:lnTo>
                  <a:cubicBezTo>
                    <a:pt x="39681" y="169716"/>
                    <a:pt x="30804" y="178594"/>
                    <a:pt x="19841" y="1785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74;p7"/>
            <p:cNvSpPr/>
            <p:nvPr/>
          </p:nvSpPr>
          <p:spPr>
            <a:xfrm>
              <a:off x="1326714" y="5231998"/>
              <a:ext cx="119055" cy="119057"/>
            </a:xfrm>
            <a:custGeom>
              <a:avLst/>
              <a:gdLst/>
              <a:ahLst/>
              <a:cxnLst/>
              <a:rect l="l" t="t" r="r" b="b"/>
              <a:pathLst>
                <a:path w="119055" h="119057" extrusionOk="0">
                  <a:moveTo>
                    <a:pt x="99217" y="119058"/>
                  </a:moveTo>
                  <a:cubicBezTo>
                    <a:pt x="94150" y="119058"/>
                    <a:pt x="89073" y="117115"/>
                    <a:pt x="85187" y="113247"/>
                  </a:cubicBezTo>
                  <a:lnTo>
                    <a:pt x="5815" y="33876"/>
                  </a:lnTo>
                  <a:cubicBezTo>
                    <a:pt x="-1938" y="26132"/>
                    <a:pt x="-1938" y="13568"/>
                    <a:pt x="5815" y="5815"/>
                  </a:cubicBezTo>
                  <a:cubicBezTo>
                    <a:pt x="13559" y="-1938"/>
                    <a:pt x="26122" y="-1938"/>
                    <a:pt x="33866" y="5815"/>
                  </a:cubicBezTo>
                  <a:lnTo>
                    <a:pt x="113248" y="85187"/>
                  </a:lnTo>
                  <a:cubicBezTo>
                    <a:pt x="120991" y="92931"/>
                    <a:pt x="120991" y="105494"/>
                    <a:pt x="113248" y="113247"/>
                  </a:cubicBezTo>
                  <a:cubicBezTo>
                    <a:pt x="109371" y="117115"/>
                    <a:pt x="104294" y="119058"/>
                    <a:pt x="99217" y="1190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75;p7"/>
            <p:cNvSpPr/>
            <p:nvPr/>
          </p:nvSpPr>
          <p:spPr>
            <a:xfrm>
              <a:off x="632185" y="5231993"/>
              <a:ext cx="635003" cy="654843"/>
            </a:xfrm>
            <a:custGeom>
              <a:avLst/>
              <a:gdLst/>
              <a:ahLst/>
              <a:cxnLst/>
              <a:rect l="l" t="t" r="r" b="b"/>
              <a:pathLst>
                <a:path w="635003" h="654843" extrusionOk="0">
                  <a:moveTo>
                    <a:pt x="615153" y="0"/>
                  </a:moveTo>
                  <a:lnTo>
                    <a:pt x="19841" y="0"/>
                  </a:lnTo>
                  <a:cubicBezTo>
                    <a:pt x="8877" y="0"/>
                    <a:pt x="0" y="8877"/>
                    <a:pt x="0" y="19841"/>
                  </a:cubicBezTo>
                  <a:lnTo>
                    <a:pt x="0" y="496091"/>
                  </a:lnTo>
                  <a:cubicBezTo>
                    <a:pt x="0" y="507054"/>
                    <a:pt x="8877" y="515941"/>
                    <a:pt x="19841" y="515941"/>
                  </a:cubicBezTo>
                  <a:lnTo>
                    <a:pt x="257966" y="515941"/>
                  </a:lnTo>
                  <a:lnTo>
                    <a:pt x="257966" y="575472"/>
                  </a:lnTo>
                  <a:cubicBezTo>
                    <a:pt x="257966" y="597408"/>
                    <a:pt x="240211" y="615153"/>
                    <a:pt x="218275" y="615153"/>
                  </a:cubicBezTo>
                  <a:lnTo>
                    <a:pt x="158744" y="615153"/>
                  </a:lnTo>
                  <a:cubicBezTo>
                    <a:pt x="147780" y="615153"/>
                    <a:pt x="138903" y="624040"/>
                    <a:pt x="138903" y="635003"/>
                  </a:cubicBezTo>
                  <a:cubicBezTo>
                    <a:pt x="138903" y="645966"/>
                    <a:pt x="147780" y="654844"/>
                    <a:pt x="158753" y="654844"/>
                  </a:cubicBezTo>
                  <a:lnTo>
                    <a:pt x="317506" y="654844"/>
                  </a:lnTo>
                  <a:lnTo>
                    <a:pt x="476250" y="654844"/>
                  </a:lnTo>
                  <a:cubicBezTo>
                    <a:pt x="487213" y="654844"/>
                    <a:pt x="496091" y="645966"/>
                    <a:pt x="496091" y="635003"/>
                  </a:cubicBezTo>
                  <a:cubicBezTo>
                    <a:pt x="496091" y="624040"/>
                    <a:pt x="487213" y="615153"/>
                    <a:pt x="476250" y="615153"/>
                  </a:cubicBezTo>
                  <a:lnTo>
                    <a:pt x="416719" y="615153"/>
                  </a:lnTo>
                  <a:cubicBezTo>
                    <a:pt x="394783" y="615153"/>
                    <a:pt x="377028" y="597408"/>
                    <a:pt x="377028" y="575472"/>
                  </a:cubicBezTo>
                  <a:lnTo>
                    <a:pt x="377028" y="515941"/>
                  </a:lnTo>
                  <a:lnTo>
                    <a:pt x="615153" y="515941"/>
                  </a:lnTo>
                  <a:cubicBezTo>
                    <a:pt x="626116" y="515941"/>
                    <a:pt x="635003" y="507054"/>
                    <a:pt x="635003" y="496091"/>
                  </a:cubicBezTo>
                  <a:lnTo>
                    <a:pt x="635003" y="19841"/>
                  </a:lnTo>
                  <a:cubicBezTo>
                    <a:pt x="635003" y="8877"/>
                    <a:pt x="626116" y="0"/>
                    <a:pt x="615153" y="0"/>
                  </a:cubicBezTo>
                  <a:close/>
                  <a:moveTo>
                    <a:pt x="595313" y="416719"/>
                  </a:moveTo>
                  <a:lnTo>
                    <a:pt x="39691" y="416719"/>
                  </a:lnTo>
                  <a:lnTo>
                    <a:pt x="39691" y="39691"/>
                  </a:lnTo>
                  <a:lnTo>
                    <a:pt x="595313" y="39691"/>
                  </a:lnTo>
                  <a:lnTo>
                    <a:pt x="595313" y="4167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76;p7"/>
            <p:cNvSpPr/>
            <p:nvPr/>
          </p:nvSpPr>
          <p:spPr>
            <a:xfrm>
              <a:off x="1116255" y="5013708"/>
              <a:ext cx="468429" cy="476250"/>
            </a:xfrm>
            <a:custGeom>
              <a:avLst/>
              <a:gdLst/>
              <a:ahLst/>
              <a:cxnLst/>
              <a:rect l="l" t="t" r="r" b="b"/>
              <a:pathLst>
                <a:path w="468429" h="476250" extrusionOk="0">
                  <a:moveTo>
                    <a:pt x="418176" y="92345"/>
                  </a:moveTo>
                  <a:lnTo>
                    <a:pt x="429939" y="80581"/>
                  </a:lnTo>
                  <a:cubicBezTo>
                    <a:pt x="435331" y="75190"/>
                    <a:pt x="438664" y="67751"/>
                    <a:pt x="438664" y="59541"/>
                  </a:cubicBezTo>
                  <a:cubicBezTo>
                    <a:pt x="438664" y="43101"/>
                    <a:pt x="425339" y="29775"/>
                    <a:pt x="408899" y="29775"/>
                  </a:cubicBezTo>
                  <a:cubicBezTo>
                    <a:pt x="400688" y="29775"/>
                    <a:pt x="393240" y="33109"/>
                    <a:pt x="387858" y="38500"/>
                  </a:cubicBezTo>
                  <a:lnTo>
                    <a:pt x="376085" y="50263"/>
                  </a:lnTo>
                  <a:cubicBezTo>
                    <a:pt x="335766" y="18879"/>
                    <a:pt x="285245" y="0"/>
                    <a:pt x="230305" y="0"/>
                  </a:cubicBezTo>
                  <a:cubicBezTo>
                    <a:pt x="175327" y="0"/>
                    <a:pt x="124758" y="18774"/>
                    <a:pt x="84468" y="50206"/>
                  </a:cubicBezTo>
                  <a:lnTo>
                    <a:pt x="72752" y="38491"/>
                  </a:lnTo>
                  <a:cubicBezTo>
                    <a:pt x="67370" y="33099"/>
                    <a:pt x="59922" y="29766"/>
                    <a:pt x="51711" y="29766"/>
                  </a:cubicBezTo>
                  <a:cubicBezTo>
                    <a:pt x="35271" y="29766"/>
                    <a:pt x="21946" y="43091"/>
                    <a:pt x="21946" y="59531"/>
                  </a:cubicBezTo>
                  <a:cubicBezTo>
                    <a:pt x="21946" y="67742"/>
                    <a:pt x="25279" y="75190"/>
                    <a:pt x="30671" y="80572"/>
                  </a:cubicBezTo>
                  <a:lnTo>
                    <a:pt x="42443" y="92354"/>
                  </a:lnTo>
                  <a:cubicBezTo>
                    <a:pt x="22870" y="117567"/>
                    <a:pt x="8249" y="146809"/>
                    <a:pt x="0" y="178594"/>
                  </a:cubicBezTo>
                  <a:lnTo>
                    <a:pt x="41005" y="178594"/>
                  </a:lnTo>
                  <a:cubicBezTo>
                    <a:pt x="66389" y="98174"/>
                    <a:pt x="141627" y="39691"/>
                    <a:pt x="230305" y="39691"/>
                  </a:cubicBezTo>
                  <a:cubicBezTo>
                    <a:pt x="339709" y="39691"/>
                    <a:pt x="428739" y="128721"/>
                    <a:pt x="428739" y="238125"/>
                  </a:cubicBezTo>
                  <a:cubicBezTo>
                    <a:pt x="428739" y="347529"/>
                    <a:pt x="339709" y="436569"/>
                    <a:pt x="230305" y="436569"/>
                  </a:cubicBezTo>
                  <a:cubicBezTo>
                    <a:pt x="216713" y="436569"/>
                    <a:pt x="203444" y="435178"/>
                    <a:pt x="190614" y="432578"/>
                  </a:cubicBezTo>
                  <a:lnTo>
                    <a:pt x="190614" y="472659"/>
                  </a:lnTo>
                  <a:cubicBezTo>
                    <a:pt x="203559" y="474850"/>
                    <a:pt x="216760" y="476250"/>
                    <a:pt x="230305" y="476250"/>
                  </a:cubicBezTo>
                  <a:cubicBezTo>
                    <a:pt x="361617" y="476250"/>
                    <a:pt x="468430" y="369437"/>
                    <a:pt x="468430" y="238125"/>
                  </a:cubicBezTo>
                  <a:cubicBezTo>
                    <a:pt x="468430" y="183185"/>
                    <a:pt x="449561" y="132674"/>
                    <a:pt x="418176" y="923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oogle Shape;177;p7"/>
            <p:cNvGrpSpPr/>
            <p:nvPr/>
          </p:nvGrpSpPr>
          <p:grpSpPr>
            <a:xfrm>
              <a:off x="771097" y="5311374"/>
              <a:ext cx="302609" cy="287549"/>
              <a:chOff x="771097" y="5311374"/>
              <a:chExt cx="302609" cy="287549"/>
            </a:xfrm>
          </p:grpSpPr>
          <p:sp>
            <p:nvSpPr>
              <p:cNvPr id="14" name="Google Shape;178;p7"/>
              <p:cNvSpPr/>
              <p:nvPr/>
            </p:nvSpPr>
            <p:spPr>
              <a:xfrm>
                <a:off x="816503" y="5311374"/>
                <a:ext cx="93497" cy="93497"/>
              </a:xfrm>
              <a:custGeom>
                <a:avLst/>
                <a:gdLst/>
                <a:ahLst/>
                <a:cxnLst/>
                <a:rect l="l" t="t" r="r" b="b"/>
                <a:pathLst>
                  <a:path w="93497" h="93497" extrusionOk="0">
                    <a:moveTo>
                      <a:pt x="93497" y="46749"/>
                    </a:moveTo>
                    <a:cubicBezTo>
                      <a:pt x="93497" y="72567"/>
                      <a:pt x="72567" y="93497"/>
                      <a:pt x="46749" y="93497"/>
                    </a:cubicBezTo>
                    <a:cubicBezTo>
                      <a:pt x="20930" y="93497"/>
                      <a:pt x="0" y="72567"/>
                      <a:pt x="0" y="46749"/>
                    </a:cubicBezTo>
                    <a:cubicBezTo>
                      <a:pt x="0" y="20930"/>
                      <a:pt x="20930" y="0"/>
                      <a:pt x="46749" y="0"/>
                    </a:cubicBezTo>
                    <a:cubicBezTo>
                      <a:pt x="72567" y="0"/>
                      <a:pt x="93497" y="20930"/>
                      <a:pt x="93497" y="467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79;p7"/>
              <p:cNvSpPr/>
              <p:nvPr/>
            </p:nvSpPr>
            <p:spPr>
              <a:xfrm>
                <a:off x="771097" y="5416301"/>
                <a:ext cx="302609" cy="182622"/>
              </a:xfrm>
              <a:custGeom>
                <a:avLst/>
                <a:gdLst/>
                <a:ahLst/>
                <a:cxnLst/>
                <a:rect l="l" t="t" r="r" b="b"/>
                <a:pathLst>
                  <a:path w="302609" h="182622" extrusionOk="0">
                    <a:moveTo>
                      <a:pt x="277806" y="68694"/>
                    </a:moveTo>
                    <a:lnTo>
                      <a:pt x="228991" y="68694"/>
                    </a:lnTo>
                    <a:lnTo>
                      <a:pt x="171841" y="7972"/>
                    </a:lnTo>
                    <a:cubicBezTo>
                      <a:pt x="166954" y="2791"/>
                      <a:pt x="160363" y="286"/>
                      <a:pt x="153781" y="286"/>
                    </a:cubicBezTo>
                    <a:lnTo>
                      <a:pt x="153781" y="0"/>
                    </a:lnTo>
                    <a:lnTo>
                      <a:pt x="46758" y="0"/>
                    </a:lnTo>
                    <a:cubicBezTo>
                      <a:pt x="20926" y="0"/>
                      <a:pt x="0" y="20926"/>
                      <a:pt x="0" y="46739"/>
                    </a:cubicBezTo>
                    <a:lnTo>
                      <a:pt x="0" y="182623"/>
                    </a:lnTo>
                    <a:lnTo>
                      <a:pt x="166478" y="182623"/>
                    </a:lnTo>
                    <a:lnTo>
                      <a:pt x="166478" y="74647"/>
                    </a:lnTo>
                    <a:lnTo>
                      <a:pt x="200216" y="110509"/>
                    </a:lnTo>
                    <a:cubicBezTo>
                      <a:pt x="204902" y="115481"/>
                      <a:pt x="211436" y="118310"/>
                      <a:pt x="218275" y="118310"/>
                    </a:cubicBezTo>
                    <a:lnTo>
                      <a:pt x="277806" y="118310"/>
                    </a:lnTo>
                    <a:cubicBezTo>
                      <a:pt x="291503" y="118310"/>
                      <a:pt x="302609" y="107204"/>
                      <a:pt x="302609" y="93507"/>
                    </a:cubicBezTo>
                    <a:cubicBezTo>
                      <a:pt x="302609" y="79810"/>
                      <a:pt x="291503" y="68694"/>
                      <a:pt x="277806" y="686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" name="Google Shape;180;p7"/>
            <p:cNvSpPr/>
            <p:nvPr/>
          </p:nvSpPr>
          <p:spPr>
            <a:xfrm>
              <a:off x="1038985" y="5400669"/>
              <a:ext cx="119067" cy="119055"/>
            </a:xfrm>
            <a:custGeom>
              <a:avLst/>
              <a:gdLst/>
              <a:ahLst/>
              <a:cxnLst/>
              <a:rect l="l" t="t" r="r" b="b"/>
              <a:pathLst>
                <a:path w="119067" h="119055" extrusionOk="0">
                  <a:moveTo>
                    <a:pt x="9918" y="119055"/>
                  </a:moveTo>
                  <a:cubicBezTo>
                    <a:pt x="7375" y="119055"/>
                    <a:pt x="4841" y="118084"/>
                    <a:pt x="2908" y="116150"/>
                  </a:cubicBezTo>
                  <a:cubicBezTo>
                    <a:pt x="-969" y="112274"/>
                    <a:pt x="-969" y="105997"/>
                    <a:pt x="2908" y="102110"/>
                  </a:cubicBezTo>
                  <a:lnTo>
                    <a:pt x="102120" y="2908"/>
                  </a:lnTo>
                  <a:cubicBezTo>
                    <a:pt x="105997" y="-969"/>
                    <a:pt x="112274" y="-969"/>
                    <a:pt x="116160" y="2908"/>
                  </a:cubicBezTo>
                  <a:cubicBezTo>
                    <a:pt x="120036" y="6784"/>
                    <a:pt x="120036" y="13061"/>
                    <a:pt x="116160" y="16938"/>
                  </a:cubicBezTo>
                  <a:lnTo>
                    <a:pt x="16928" y="116150"/>
                  </a:lnTo>
                  <a:cubicBezTo>
                    <a:pt x="14995" y="118084"/>
                    <a:pt x="12461" y="119055"/>
                    <a:pt x="9918" y="1190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title" idx="4294967295"/>
          </p:nvPr>
        </p:nvSpPr>
        <p:spPr>
          <a:xfrm>
            <a:off x="4479279" y="426239"/>
            <a:ext cx="2231617" cy="48736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600" dirty="0" smtClean="0">
                <a:cs typeface="B Nazanin" panose="00000400000000000000" pitchFamily="2" charset="-78"/>
              </a:rPr>
              <a:t>فهرست مطالب</a:t>
            </a:r>
            <a:endParaRPr sz="3600" dirty="0">
              <a:cs typeface="B Nazanin" panose="00000400000000000000" pitchFamily="2" charset="-78"/>
            </a:endParaRPr>
          </a:p>
        </p:txBody>
      </p:sp>
      <p:grpSp>
        <p:nvGrpSpPr>
          <p:cNvPr id="240" name="Google Shape;240;p31"/>
          <p:cNvGrpSpPr/>
          <p:nvPr/>
        </p:nvGrpSpPr>
        <p:grpSpPr>
          <a:xfrm>
            <a:off x="232938" y="2549458"/>
            <a:ext cx="3040276" cy="1338140"/>
            <a:chOff x="1047099" y="2241353"/>
            <a:chExt cx="3040276" cy="1338140"/>
          </a:xfrm>
        </p:grpSpPr>
        <p:sp>
          <p:nvSpPr>
            <p:cNvPr id="241" name="Google Shape;241;p31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2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12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3" name="Google Shape;243;p31"/>
            <p:cNvSpPr txBox="1"/>
            <p:nvPr/>
          </p:nvSpPr>
          <p:spPr>
            <a:xfrm rot="189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000" dirty="0" smtClean="0">
                  <a:solidFill>
                    <a:schemeClr val="accent1">
                      <a:lumMod val="10000"/>
                    </a:schemeClr>
                  </a:solidFill>
                  <a:latin typeface="Playfair Display Regular"/>
                  <a:ea typeface="Playfair Display Regular"/>
                  <a:cs typeface="B Nazanin" panose="00000400000000000000" pitchFamily="2" charset="-78"/>
                  <a:sym typeface="Playfair Display Regular"/>
                </a:rPr>
                <a:t>مقدمه ای بر پنهان نگاری</a:t>
              </a:r>
              <a:endParaRPr sz="1100" dirty="0">
                <a:solidFill>
                  <a:schemeClr val="accent1">
                    <a:lumMod val="10000"/>
                  </a:schemeClr>
                </a:solidFill>
                <a:latin typeface="Playfair Display Regular"/>
                <a:ea typeface="Playfair Display Regular"/>
                <a:cs typeface="B Nazanin" panose="00000400000000000000" pitchFamily="2" charset="-78"/>
                <a:sym typeface="Playfair Display Regular"/>
              </a:endParaRPr>
            </a:p>
          </p:txBody>
        </p:sp>
      </p:grpSp>
      <p:grpSp>
        <p:nvGrpSpPr>
          <p:cNvPr id="245" name="Google Shape;245;p31"/>
          <p:cNvGrpSpPr/>
          <p:nvPr/>
        </p:nvGrpSpPr>
        <p:grpSpPr>
          <a:xfrm>
            <a:off x="1685640" y="2509494"/>
            <a:ext cx="3040276" cy="1378104"/>
            <a:chOff x="2957320" y="2201389"/>
            <a:chExt cx="3040276" cy="1378104"/>
          </a:xfrm>
        </p:grpSpPr>
        <p:sp>
          <p:nvSpPr>
            <p:cNvPr id="246" name="Google Shape;246;p31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4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4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12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8" name="Google Shape;248;p31"/>
            <p:cNvSpPr txBox="1"/>
            <p:nvPr/>
          </p:nvSpPr>
          <p:spPr>
            <a:xfrm rot="18900000">
              <a:off x="3394319" y="2201389"/>
              <a:ext cx="2445642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800" dirty="0" smtClean="0">
                  <a:solidFill>
                    <a:schemeClr val="accent1">
                      <a:lumMod val="10000"/>
                    </a:schemeClr>
                  </a:solidFill>
                  <a:latin typeface="Playfair Display Regular"/>
                  <a:ea typeface="Playfair Display Regular"/>
                  <a:cs typeface="B Nazanin" panose="00000400000000000000" pitchFamily="2" charset="-78"/>
                  <a:sym typeface="Playfair Display Regular"/>
                </a:rPr>
                <a:t>الگوریتم های پنهان نگاری </a:t>
              </a:r>
              <a:endParaRPr sz="1050" dirty="0">
                <a:solidFill>
                  <a:schemeClr val="accent1">
                    <a:lumMod val="10000"/>
                  </a:schemeClr>
                </a:solidFill>
                <a:latin typeface="Playfair Display Regular"/>
                <a:ea typeface="Playfair Display Regular"/>
                <a:cs typeface="B Nazanin" panose="00000400000000000000" pitchFamily="2" charset="-78"/>
                <a:sym typeface="Playfair Display Regular"/>
              </a:endParaRPr>
            </a:p>
          </p:txBody>
        </p:sp>
      </p:grpSp>
      <p:grpSp>
        <p:nvGrpSpPr>
          <p:cNvPr id="250" name="Google Shape;250;p31"/>
          <p:cNvGrpSpPr/>
          <p:nvPr/>
        </p:nvGrpSpPr>
        <p:grpSpPr>
          <a:xfrm>
            <a:off x="3219027" y="2546308"/>
            <a:ext cx="3040276" cy="1341290"/>
            <a:chOff x="4877339" y="2238203"/>
            <a:chExt cx="3040276" cy="1341290"/>
          </a:xfrm>
        </p:grpSpPr>
        <p:sp>
          <p:nvSpPr>
            <p:cNvPr id="251" name="Google Shape;251;p31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6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6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12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3" name="Google Shape;253;p31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000" dirty="0" smtClean="0">
                  <a:solidFill>
                    <a:schemeClr val="accent1">
                      <a:lumMod val="10000"/>
                    </a:schemeClr>
                  </a:solidFill>
                  <a:latin typeface="Playfair Display Regular"/>
                  <a:ea typeface="Playfair Display Regular"/>
                  <a:cs typeface="B Nazanin" panose="00000400000000000000" pitchFamily="2" charset="-78"/>
                  <a:sym typeface="Playfair Display Regular"/>
                </a:rPr>
                <a:t>روش پیشنهادی</a:t>
              </a:r>
              <a:endParaRPr sz="1100" dirty="0">
                <a:solidFill>
                  <a:schemeClr val="accent1">
                    <a:lumMod val="10000"/>
                  </a:schemeClr>
                </a:solidFill>
                <a:latin typeface="Playfair Display Regular"/>
                <a:ea typeface="Playfair Display Regular"/>
                <a:cs typeface="B Nazanin" panose="00000400000000000000" pitchFamily="2" charset="-78"/>
                <a:sym typeface="Playfair Display Regular"/>
              </a:endParaRPr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596" b="7099"/>
          <a:stretch/>
        </p:blipFill>
        <p:spPr>
          <a:xfrm>
            <a:off x="601756" y="1002450"/>
            <a:ext cx="7072779" cy="3436426"/>
          </a:xfrm>
          <a:prstGeom prst="rect">
            <a:avLst/>
          </a:prstGeom>
        </p:spPr>
      </p:pic>
      <p:sp>
        <p:nvSpPr>
          <p:cNvPr id="7" name="Google Shape;348;p38"/>
          <p:cNvSpPr txBox="1">
            <a:spLocks/>
          </p:cNvSpPr>
          <p:nvPr/>
        </p:nvSpPr>
        <p:spPr>
          <a:xfrm>
            <a:off x="5319502" y="1164106"/>
            <a:ext cx="2979035" cy="9343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600"/>
              </a:spcBef>
            </a:pPr>
            <a:r>
              <a:rPr lang="fa-IR" sz="20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پنهان نگاری چیست؟</a:t>
            </a:r>
          </a:p>
          <a:p>
            <a:pPr algn="ctr">
              <a:spcBef>
                <a:spcPts val="600"/>
              </a:spcBef>
            </a:pPr>
            <a:r>
              <a:rPr lang="fa-IR" sz="20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 هنر انتقال ایمن داده ها</a:t>
            </a:r>
            <a:endParaRPr lang="fa-IR" sz="2000" dirty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11" name="Google Shape;613;p48"/>
          <p:cNvSpPr>
            <a:spLocks/>
          </p:cNvSpPr>
          <p:nvPr/>
        </p:nvSpPr>
        <p:spPr>
          <a:xfrm rot="12160082">
            <a:off x="-498870" y="285888"/>
            <a:ext cx="1512542" cy="1491977"/>
          </a:xfrm>
          <a:prstGeom prst="chord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Google Shape;613;p48"/>
          <p:cNvSpPr>
            <a:spLocks/>
          </p:cNvSpPr>
          <p:nvPr/>
        </p:nvSpPr>
        <p:spPr>
          <a:xfrm rot="1343769">
            <a:off x="8084074" y="3038224"/>
            <a:ext cx="1512542" cy="1491977"/>
          </a:xfrm>
          <a:prstGeom prst="chord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" name="Google Shape;708;p50"/>
          <p:cNvSpPr/>
          <p:nvPr/>
        </p:nvSpPr>
        <p:spPr>
          <a:xfrm>
            <a:off x="176898" y="770316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240;p31"/>
          <p:cNvGrpSpPr/>
          <p:nvPr/>
        </p:nvGrpSpPr>
        <p:grpSpPr>
          <a:xfrm rot="2678098">
            <a:off x="5787434" y="-279861"/>
            <a:ext cx="3040276" cy="1351395"/>
            <a:chOff x="1047099" y="1461018"/>
            <a:chExt cx="3040276" cy="1351395"/>
          </a:xfrm>
        </p:grpSpPr>
        <p:sp>
          <p:nvSpPr>
            <p:cNvPr id="15" name="Google Shape;241;p31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6" name="Google Shape;242;p31"/>
            <p:cNvSpPr/>
            <p:nvPr/>
          </p:nvSpPr>
          <p:spPr>
            <a:xfrm rot="18870355">
              <a:off x="3274685" y="1461018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2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accent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1200" b="1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" name="Google Shape;243;p31"/>
            <p:cNvSpPr txBox="1"/>
            <p:nvPr/>
          </p:nvSpPr>
          <p:spPr>
            <a:xfrm rot="18900000">
              <a:off x="1312999" y="2385739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000" b="1" dirty="0" smtClean="0">
                  <a:solidFill>
                    <a:schemeClr val="accent1">
                      <a:lumMod val="10000"/>
                    </a:schemeClr>
                  </a:solidFill>
                  <a:latin typeface="Playfair Display Regular"/>
                  <a:ea typeface="Playfair Display Regular"/>
                  <a:cs typeface="B Nazanin" panose="00000400000000000000" pitchFamily="2" charset="-78"/>
                  <a:sym typeface="Playfair Display Regular"/>
                </a:rPr>
                <a:t>مقدمه ای بر پنهان نگاری</a:t>
              </a:r>
              <a:endParaRPr sz="1100" b="1" dirty="0">
                <a:solidFill>
                  <a:schemeClr val="accent1">
                    <a:lumMod val="10000"/>
                  </a:schemeClr>
                </a:solidFill>
                <a:latin typeface="Playfair Display Regular"/>
                <a:ea typeface="Playfair Display Regular"/>
                <a:cs typeface="B Nazanin" panose="00000400000000000000" pitchFamily="2" charset="-78"/>
                <a:sym typeface="Playfair Display Regular"/>
              </a:endParaRPr>
            </a:p>
          </p:txBody>
        </p:sp>
      </p:grpSp>
      <p:sp>
        <p:nvSpPr>
          <p:cNvPr id="19" name="Google Shape;689;p50"/>
          <p:cNvSpPr/>
          <p:nvPr/>
        </p:nvSpPr>
        <p:spPr>
          <a:xfrm>
            <a:off x="8468926" y="3572819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17564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7" t="4589" r="6902" b="3590"/>
          <a:stretch/>
        </p:blipFill>
        <p:spPr>
          <a:xfrm>
            <a:off x="366355" y="2014430"/>
            <a:ext cx="5112852" cy="24559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2508" y="72960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Inter-Regular"/>
                <a:ea typeface="Inter-Regular"/>
                <a:cs typeface="Inter-Regular"/>
                <a:sym typeface="Inter-Regular"/>
              </a:rPr>
              <a:t>🔑</a:t>
            </a:r>
            <a:endParaRPr lang="en-US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Google Shape;241;p31"/>
          <p:cNvSpPr/>
          <p:nvPr/>
        </p:nvSpPr>
        <p:spPr>
          <a:xfrm rot="5396099">
            <a:off x="6994816" y="-1329362"/>
            <a:ext cx="561726" cy="3592307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4654502" y="53273"/>
            <a:ext cx="4359743" cy="968717"/>
          </a:xfrm>
        </p:spPr>
        <p:txBody>
          <a:bodyPr/>
          <a:lstStyle/>
          <a:p>
            <a:pPr marL="146050" indent="0" algn="r" rtl="1">
              <a:buNone/>
            </a:pPr>
            <a:r>
              <a:rPr lang="fa-IR" sz="28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رمز نگاری</a:t>
            </a:r>
            <a:r>
              <a:rPr lang="en-US" sz="28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solidFill>
                  <a:schemeClr val="accent1">
                    <a:lumMod val="10000"/>
                  </a:schemeClr>
                </a:solidFill>
                <a:cs typeface="+mj-cs"/>
              </a:rPr>
              <a:t>(</a:t>
            </a:r>
            <a:r>
              <a:rPr lang="en-US" sz="2400" dirty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+mj-cs"/>
              </a:rPr>
              <a:t>C</a:t>
            </a:r>
            <a:r>
              <a:rPr lang="en-US" sz="2400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+mj-cs"/>
              </a:rPr>
              <a:t>ryptography</a:t>
            </a:r>
            <a:r>
              <a:rPr lang="fa-IR" sz="2400" dirty="0" smtClean="0">
                <a:solidFill>
                  <a:schemeClr val="accent1">
                    <a:lumMod val="10000"/>
                  </a:schemeClr>
                </a:solidFill>
                <a:cs typeface="+mj-cs"/>
              </a:rPr>
              <a:t>)</a:t>
            </a:r>
          </a:p>
          <a:p>
            <a:pPr marL="146050" indent="0" algn="ctr" rtl="1">
              <a:buNone/>
            </a:pPr>
            <a:endParaRPr lang="en-US" sz="2800" dirty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2742470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11" name="Google Shape;634;p50"/>
          <p:cNvSpPr/>
          <p:nvPr/>
        </p:nvSpPr>
        <p:spPr>
          <a:xfrm>
            <a:off x="2243058" y="3230336"/>
            <a:ext cx="935676" cy="1190480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33;p50"/>
          <p:cNvSpPr/>
          <p:nvPr/>
        </p:nvSpPr>
        <p:spPr>
          <a:xfrm>
            <a:off x="3728865" y="3158764"/>
            <a:ext cx="1196703" cy="992613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31;p50"/>
          <p:cNvSpPr/>
          <p:nvPr/>
        </p:nvSpPr>
        <p:spPr>
          <a:xfrm>
            <a:off x="725425" y="3051670"/>
            <a:ext cx="1096500" cy="1172857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Curved Connector 25"/>
          <p:cNvCxnSpPr/>
          <p:nvPr/>
        </p:nvCxnSpPr>
        <p:spPr>
          <a:xfrm rot="16200000" flipH="1">
            <a:off x="2965321" y="2182585"/>
            <a:ext cx="1120403" cy="69357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 rot="5400000">
            <a:off x="2375737" y="2504545"/>
            <a:ext cx="1261166" cy="1904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 rot="10800000" flipV="1">
            <a:off x="1821927" y="1969170"/>
            <a:ext cx="1248979" cy="11204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228866" y="2242918"/>
            <a:ext cx="1720648" cy="415413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2415302" y="2213417"/>
            <a:ext cx="1469760" cy="318938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Hide Into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" name="Google Shape;195;p7"/>
          <p:cNvGrpSpPr/>
          <p:nvPr/>
        </p:nvGrpSpPr>
        <p:grpSpPr>
          <a:xfrm>
            <a:off x="2530069" y="985904"/>
            <a:ext cx="1081673" cy="983269"/>
            <a:chOff x="6556601" y="3551722"/>
            <a:chExt cx="951683" cy="952509"/>
          </a:xfrm>
        </p:grpSpPr>
        <p:sp>
          <p:nvSpPr>
            <p:cNvPr id="50" name="Google Shape;196;p7"/>
            <p:cNvSpPr/>
            <p:nvPr/>
          </p:nvSpPr>
          <p:spPr>
            <a:xfrm>
              <a:off x="6921078" y="3750165"/>
              <a:ext cx="283475" cy="436559"/>
            </a:xfrm>
            <a:custGeom>
              <a:avLst/>
              <a:gdLst/>
              <a:ahLst/>
              <a:cxnLst/>
              <a:rect l="l" t="t" r="r" b="b"/>
              <a:pathLst>
                <a:path w="283475" h="436559" extrusionOk="0">
                  <a:moveTo>
                    <a:pt x="242985" y="198434"/>
                  </a:moveTo>
                  <a:cubicBezTo>
                    <a:pt x="242985" y="198434"/>
                    <a:pt x="126605" y="198434"/>
                    <a:pt x="60746" y="198434"/>
                  </a:cubicBezTo>
                  <a:lnTo>
                    <a:pt x="60746" y="119063"/>
                  </a:lnTo>
                  <a:cubicBezTo>
                    <a:pt x="60746" y="75286"/>
                    <a:pt x="97077" y="39691"/>
                    <a:pt x="141738" y="39691"/>
                  </a:cubicBezTo>
                  <a:cubicBezTo>
                    <a:pt x="186408" y="39691"/>
                    <a:pt x="222730" y="75286"/>
                    <a:pt x="222730" y="119063"/>
                  </a:cubicBezTo>
                  <a:cubicBezTo>
                    <a:pt x="222730" y="130026"/>
                    <a:pt x="231798" y="138903"/>
                    <a:pt x="242985" y="138903"/>
                  </a:cubicBezTo>
                  <a:cubicBezTo>
                    <a:pt x="254172" y="138903"/>
                    <a:pt x="263230" y="130026"/>
                    <a:pt x="263230" y="119063"/>
                  </a:cubicBezTo>
                  <a:cubicBezTo>
                    <a:pt x="263230" y="53407"/>
                    <a:pt x="208734" y="0"/>
                    <a:pt x="141738" y="0"/>
                  </a:cubicBezTo>
                  <a:cubicBezTo>
                    <a:pt x="74742" y="0"/>
                    <a:pt x="20245" y="53407"/>
                    <a:pt x="20245" y="119063"/>
                  </a:cubicBezTo>
                  <a:lnTo>
                    <a:pt x="20245" y="204930"/>
                  </a:lnTo>
                  <a:cubicBezTo>
                    <a:pt x="8660" y="212369"/>
                    <a:pt x="0" y="225200"/>
                    <a:pt x="0" y="238125"/>
                  </a:cubicBezTo>
                  <a:lnTo>
                    <a:pt x="0" y="396869"/>
                  </a:lnTo>
                  <a:cubicBezTo>
                    <a:pt x="0" y="418786"/>
                    <a:pt x="18146" y="436559"/>
                    <a:pt x="40501" y="436559"/>
                  </a:cubicBezTo>
                  <a:lnTo>
                    <a:pt x="242985" y="436559"/>
                  </a:lnTo>
                  <a:cubicBezTo>
                    <a:pt x="265339" y="436559"/>
                    <a:pt x="283476" y="418786"/>
                    <a:pt x="283476" y="396869"/>
                  </a:cubicBezTo>
                  <a:lnTo>
                    <a:pt x="283476" y="238115"/>
                  </a:lnTo>
                  <a:cubicBezTo>
                    <a:pt x="283485" y="216198"/>
                    <a:pt x="265339" y="198434"/>
                    <a:pt x="242985" y="1984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97;p7"/>
            <p:cNvSpPr/>
            <p:nvPr/>
          </p:nvSpPr>
          <p:spPr>
            <a:xfrm>
              <a:off x="6819831" y="4246256"/>
              <a:ext cx="485969" cy="39681"/>
            </a:xfrm>
            <a:custGeom>
              <a:avLst/>
              <a:gdLst/>
              <a:ahLst/>
              <a:cxnLst/>
              <a:rect l="l" t="t" r="r" b="b"/>
              <a:pathLst>
                <a:path w="485969" h="39681" extrusionOk="0">
                  <a:moveTo>
                    <a:pt x="0" y="0"/>
                  </a:moveTo>
                  <a:lnTo>
                    <a:pt x="485969" y="0"/>
                  </a:lnTo>
                  <a:lnTo>
                    <a:pt x="485969" y="39681"/>
                  </a:lnTo>
                  <a:lnTo>
                    <a:pt x="0" y="396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98;p7"/>
            <p:cNvSpPr/>
            <p:nvPr/>
          </p:nvSpPr>
          <p:spPr>
            <a:xfrm>
              <a:off x="6819831" y="3650943"/>
              <a:ext cx="485969" cy="39690"/>
            </a:xfrm>
            <a:custGeom>
              <a:avLst/>
              <a:gdLst/>
              <a:ahLst/>
              <a:cxnLst/>
              <a:rect l="l" t="t" r="r" b="b"/>
              <a:pathLst>
                <a:path w="485969" h="39690" extrusionOk="0">
                  <a:moveTo>
                    <a:pt x="0" y="0"/>
                  </a:moveTo>
                  <a:lnTo>
                    <a:pt x="485969" y="0"/>
                  </a:lnTo>
                  <a:lnTo>
                    <a:pt x="485969" y="39691"/>
                  </a:lnTo>
                  <a:lnTo>
                    <a:pt x="0" y="396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99;p7"/>
            <p:cNvSpPr/>
            <p:nvPr/>
          </p:nvSpPr>
          <p:spPr>
            <a:xfrm>
              <a:off x="6556601" y="3551722"/>
              <a:ext cx="951683" cy="952509"/>
            </a:xfrm>
            <a:custGeom>
              <a:avLst/>
              <a:gdLst/>
              <a:ahLst/>
              <a:cxnLst/>
              <a:rect l="l" t="t" r="r" b="b"/>
              <a:pathLst>
                <a:path w="951683" h="952509" extrusionOk="0">
                  <a:moveTo>
                    <a:pt x="850446" y="793747"/>
                  </a:moveTo>
                  <a:lnTo>
                    <a:pt x="850446" y="99222"/>
                  </a:lnTo>
                  <a:cubicBezTo>
                    <a:pt x="850446" y="44510"/>
                    <a:pt x="805028" y="0"/>
                    <a:pt x="749200" y="0"/>
                  </a:cubicBezTo>
                  <a:lnTo>
                    <a:pt x="101247" y="0"/>
                  </a:lnTo>
                  <a:cubicBezTo>
                    <a:pt x="45428" y="0"/>
                    <a:pt x="0" y="44510"/>
                    <a:pt x="0" y="99222"/>
                  </a:cubicBezTo>
                  <a:lnTo>
                    <a:pt x="0" y="218284"/>
                  </a:lnTo>
                  <a:lnTo>
                    <a:pt x="161993" y="218284"/>
                  </a:lnTo>
                  <a:lnTo>
                    <a:pt x="161993" y="853288"/>
                  </a:lnTo>
                  <a:cubicBezTo>
                    <a:pt x="161993" y="907990"/>
                    <a:pt x="207421" y="952510"/>
                    <a:pt x="263240" y="952510"/>
                  </a:cubicBezTo>
                  <a:lnTo>
                    <a:pt x="850446" y="952510"/>
                  </a:lnTo>
                  <a:cubicBezTo>
                    <a:pt x="906255" y="952510"/>
                    <a:pt x="951684" y="907990"/>
                    <a:pt x="951684" y="853288"/>
                  </a:cubicBezTo>
                  <a:lnTo>
                    <a:pt x="951684" y="793756"/>
                  </a:lnTo>
                  <a:lnTo>
                    <a:pt x="850446" y="793756"/>
                  </a:lnTo>
                  <a:close/>
                  <a:moveTo>
                    <a:pt x="40501" y="178594"/>
                  </a:moveTo>
                  <a:lnTo>
                    <a:pt x="40501" y="99222"/>
                  </a:lnTo>
                  <a:cubicBezTo>
                    <a:pt x="40501" y="66399"/>
                    <a:pt x="67744" y="39691"/>
                    <a:pt x="101247" y="39691"/>
                  </a:cubicBezTo>
                  <a:cubicBezTo>
                    <a:pt x="134740" y="39691"/>
                    <a:pt x="161993" y="66399"/>
                    <a:pt x="161993" y="99222"/>
                  </a:cubicBezTo>
                  <a:lnTo>
                    <a:pt x="161993" y="178594"/>
                  </a:lnTo>
                  <a:lnTo>
                    <a:pt x="40501" y="178594"/>
                  </a:lnTo>
                  <a:close/>
                  <a:moveTo>
                    <a:pt x="323976" y="853278"/>
                  </a:moveTo>
                  <a:cubicBezTo>
                    <a:pt x="323976" y="886101"/>
                    <a:pt x="296723" y="912809"/>
                    <a:pt x="263230" y="912809"/>
                  </a:cubicBezTo>
                  <a:cubicBezTo>
                    <a:pt x="229737" y="912809"/>
                    <a:pt x="202484" y="886101"/>
                    <a:pt x="202484" y="853278"/>
                  </a:cubicBezTo>
                  <a:lnTo>
                    <a:pt x="202484" y="99222"/>
                  </a:lnTo>
                  <a:cubicBezTo>
                    <a:pt x="202484" y="76800"/>
                    <a:pt x="194572" y="56321"/>
                    <a:pt x="181723" y="39691"/>
                  </a:cubicBezTo>
                  <a:lnTo>
                    <a:pt x="749200" y="39691"/>
                  </a:lnTo>
                  <a:cubicBezTo>
                    <a:pt x="782693" y="39691"/>
                    <a:pt x="809946" y="66399"/>
                    <a:pt x="809946" y="99222"/>
                  </a:cubicBezTo>
                  <a:lnTo>
                    <a:pt x="809946" y="793756"/>
                  </a:lnTo>
                  <a:lnTo>
                    <a:pt x="323976" y="793756"/>
                  </a:lnTo>
                  <a:lnTo>
                    <a:pt x="323976" y="853278"/>
                  </a:lnTo>
                  <a:close/>
                  <a:moveTo>
                    <a:pt x="911193" y="853278"/>
                  </a:moveTo>
                  <a:cubicBezTo>
                    <a:pt x="911193" y="886101"/>
                    <a:pt x="883939" y="912809"/>
                    <a:pt x="850446" y="912809"/>
                  </a:cubicBezTo>
                  <a:lnTo>
                    <a:pt x="344193" y="912809"/>
                  </a:lnTo>
                  <a:cubicBezTo>
                    <a:pt x="356935" y="896226"/>
                    <a:pt x="364477" y="875605"/>
                    <a:pt x="364477" y="853278"/>
                  </a:cubicBezTo>
                  <a:lnTo>
                    <a:pt x="364477" y="833438"/>
                  </a:lnTo>
                  <a:lnTo>
                    <a:pt x="911193" y="833438"/>
                  </a:lnTo>
                  <a:lnTo>
                    <a:pt x="911193" y="8532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0;p7"/>
            <p:cNvSpPr/>
            <p:nvPr/>
          </p:nvSpPr>
          <p:spPr>
            <a:xfrm>
              <a:off x="7233779" y="4147034"/>
              <a:ext cx="72020" cy="39690"/>
            </a:xfrm>
            <a:custGeom>
              <a:avLst/>
              <a:gdLst/>
              <a:ahLst/>
              <a:cxnLst/>
              <a:rect l="l" t="t" r="r" b="b"/>
              <a:pathLst>
                <a:path w="72020" h="39690" extrusionOk="0">
                  <a:moveTo>
                    <a:pt x="72021" y="39691"/>
                  </a:moveTo>
                  <a:lnTo>
                    <a:pt x="72021" y="0"/>
                  </a:lnTo>
                  <a:lnTo>
                    <a:pt x="11275" y="0"/>
                  </a:lnTo>
                  <a:cubicBezTo>
                    <a:pt x="11275" y="14516"/>
                    <a:pt x="6979" y="27965"/>
                    <a:pt x="0" y="39691"/>
                  </a:cubicBezTo>
                  <a:lnTo>
                    <a:pt x="72021" y="396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01;p7"/>
            <p:cNvSpPr/>
            <p:nvPr/>
          </p:nvSpPr>
          <p:spPr>
            <a:xfrm>
              <a:off x="6819831" y="4147034"/>
              <a:ext cx="72020" cy="39690"/>
            </a:xfrm>
            <a:custGeom>
              <a:avLst/>
              <a:gdLst/>
              <a:ahLst/>
              <a:cxnLst/>
              <a:rect l="l" t="t" r="r" b="b"/>
              <a:pathLst>
                <a:path w="72020" h="39690" extrusionOk="0">
                  <a:moveTo>
                    <a:pt x="0" y="0"/>
                  </a:moveTo>
                  <a:lnTo>
                    <a:pt x="0" y="39691"/>
                  </a:lnTo>
                  <a:lnTo>
                    <a:pt x="72021" y="39691"/>
                  </a:lnTo>
                  <a:cubicBezTo>
                    <a:pt x="65052" y="27965"/>
                    <a:pt x="60746" y="14516"/>
                    <a:pt x="6074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02;p7"/>
            <p:cNvSpPr/>
            <p:nvPr/>
          </p:nvSpPr>
          <p:spPr>
            <a:xfrm>
              <a:off x="7245054" y="4047812"/>
              <a:ext cx="60746" cy="39690"/>
            </a:xfrm>
            <a:custGeom>
              <a:avLst/>
              <a:gdLst/>
              <a:ahLst/>
              <a:cxnLst/>
              <a:rect l="l" t="t" r="r" b="b"/>
              <a:pathLst>
                <a:path w="60746" h="39690" extrusionOk="0">
                  <a:moveTo>
                    <a:pt x="0" y="0"/>
                  </a:moveTo>
                  <a:lnTo>
                    <a:pt x="60746" y="0"/>
                  </a:lnTo>
                  <a:lnTo>
                    <a:pt x="60746" y="39691"/>
                  </a:lnTo>
                  <a:lnTo>
                    <a:pt x="0" y="396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03;p7"/>
            <p:cNvSpPr/>
            <p:nvPr/>
          </p:nvSpPr>
          <p:spPr>
            <a:xfrm>
              <a:off x="6819831" y="4047812"/>
              <a:ext cx="60746" cy="39690"/>
            </a:xfrm>
            <a:custGeom>
              <a:avLst/>
              <a:gdLst/>
              <a:ahLst/>
              <a:cxnLst/>
              <a:rect l="l" t="t" r="r" b="b"/>
              <a:pathLst>
                <a:path w="60746" h="39690" extrusionOk="0">
                  <a:moveTo>
                    <a:pt x="0" y="0"/>
                  </a:moveTo>
                  <a:lnTo>
                    <a:pt x="60746" y="0"/>
                  </a:lnTo>
                  <a:lnTo>
                    <a:pt x="60746" y="39691"/>
                  </a:lnTo>
                  <a:lnTo>
                    <a:pt x="0" y="396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04;p7"/>
            <p:cNvSpPr/>
            <p:nvPr/>
          </p:nvSpPr>
          <p:spPr>
            <a:xfrm>
              <a:off x="7234003" y="3948590"/>
              <a:ext cx="71797" cy="39690"/>
            </a:xfrm>
            <a:custGeom>
              <a:avLst/>
              <a:gdLst/>
              <a:ahLst/>
              <a:cxnLst/>
              <a:rect l="l" t="t" r="r" b="b"/>
              <a:pathLst>
                <a:path w="71797" h="39690" extrusionOk="0">
                  <a:moveTo>
                    <a:pt x="71797" y="39691"/>
                  </a:moveTo>
                  <a:lnTo>
                    <a:pt x="71797" y="0"/>
                  </a:lnTo>
                  <a:lnTo>
                    <a:pt x="0" y="0"/>
                  </a:lnTo>
                  <a:cubicBezTo>
                    <a:pt x="6940" y="11706"/>
                    <a:pt x="11051" y="25213"/>
                    <a:pt x="11051" y="39691"/>
                  </a:cubicBezTo>
                  <a:lnTo>
                    <a:pt x="71797" y="396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05;p7"/>
            <p:cNvSpPr/>
            <p:nvPr/>
          </p:nvSpPr>
          <p:spPr>
            <a:xfrm>
              <a:off x="6819831" y="3948600"/>
              <a:ext cx="72730" cy="39690"/>
            </a:xfrm>
            <a:custGeom>
              <a:avLst/>
              <a:gdLst/>
              <a:ahLst/>
              <a:cxnLst/>
              <a:rect l="l" t="t" r="r" b="b"/>
              <a:pathLst>
                <a:path w="72730" h="39690" extrusionOk="0">
                  <a:moveTo>
                    <a:pt x="0" y="0"/>
                  </a:moveTo>
                  <a:lnTo>
                    <a:pt x="0" y="39691"/>
                  </a:lnTo>
                  <a:lnTo>
                    <a:pt x="60746" y="39691"/>
                  </a:lnTo>
                  <a:cubicBezTo>
                    <a:pt x="60746" y="25870"/>
                    <a:pt x="65052" y="12135"/>
                    <a:pt x="7273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06;p7"/>
            <p:cNvSpPr/>
            <p:nvPr/>
          </p:nvSpPr>
          <p:spPr>
            <a:xfrm>
              <a:off x="6819840" y="3849378"/>
              <a:ext cx="82391" cy="39690"/>
            </a:xfrm>
            <a:custGeom>
              <a:avLst/>
              <a:gdLst/>
              <a:ahLst/>
              <a:cxnLst/>
              <a:rect l="l" t="t" r="r" b="b"/>
              <a:pathLst>
                <a:path w="82391" h="39690" extrusionOk="0">
                  <a:moveTo>
                    <a:pt x="82391" y="0"/>
                  </a:moveTo>
                  <a:lnTo>
                    <a:pt x="0" y="0"/>
                  </a:lnTo>
                  <a:lnTo>
                    <a:pt x="0" y="39691"/>
                  </a:lnTo>
                  <a:lnTo>
                    <a:pt x="80992" y="39691"/>
                  </a:lnTo>
                  <a:lnTo>
                    <a:pt x="80992" y="19850"/>
                  </a:lnTo>
                  <a:cubicBezTo>
                    <a:pt x="80992" y="13097"/>
                    <a:pt x="81575" y="6515"/>
                    <a:pt x="82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07;p7"/>
            <p:cNvSpPr/>
            <p:nvPr/>
          </p:nvSpPr>
          <p:spPr>
            <a:xfrm>
              <a:off x="7220891" y="3849378"/>
              <a:ext cx="84908" cy="39690"/>
            </a:xfrm>
            <a:custGeom>
              <a:avLst/>
              <a:gdLst/>
              <a:ahLst/>
              <a:cxnLst/>
              <a:rect l="l" t="t" r="r" b="b"/>
              <a:pathLst>
                <a:path w="84908" h="39690" extrusionOk="0">
                  <a:moveTo>
                    <a:pt x="0" y="39691"/>
                  </a:moveTo>
                  <a:lnTo>
                    <a:pt x="84909" y="39691"/>
                  </a:lnTo>
                  <a:lnTo>
                    <a:pt x="84909" y="0"/>
                  </a:lnTo>
                  <a:lnTo>
                    <a:pt x="2508" y="0"/>
                  </a:lnTo>
                  <a:cubicBezTo>
                    <a:pt x="3334" y="6515"/>
                    <a:pt x="3917" y="13097"/>
                    <a:pt x="3917" y="19841"/>
                  </a:cubicBezTo>
                  <a:cubicBezTo>
                    <a:pt x="3917" y="26860"/>
                    <a:pt x="2294" y="33433"/>
                    <a:pt x="0" y="396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08;p7"/>
            <p:cNvSpPr/>
            <p:nvPr/>
          </p:nvSpPr>
          <p:spPr>
            <a:xfrm>
              <a:off x="6819831" y="3750156"/>
              <a:ext cx="136207" cy="39690"/>
            </a:xfrm>
            <a:custGeom>
              <a:avLst/>
              <a:gdLst/>
              <a:ahLst/>
              <a:cxnLst/>
              <a:rect l="l" t="t" r="r" b="b"/>
              <a:pathLst>
                <a:path w="136207" h="39690" extrusionOk="0">
                  <a:moveTo>
                    <a:pt x="136208" y="0"/>
                  </a:moveTo>
                  <a:lnTo>
                    <a:pt x="0" y="0"/>
                  </a:lnTo>
                  <a:lnTo>
                    <a:pt x="0" y="39691"/>
                  </a:lnTo>
                  <a:lnTo>
                    <a:pt x="102899" y="39691"/>
                  </a:lnTo>
                  <a:cubicBezTo>
                    <a:pt x="111773" y="24727"/>
                    <a:pt x="123038" y="11354"/>
                    <a:pt x="136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09;p7"/>
            <p:cNvSpPr/>
            <p:nvPr/>
          </p:nvSpPr>
          <p:spPr>
            <a:xfrm>
              <a:off x="7169602" y="3750156"/>
              <a:ext cx="136207" cy="39690"/>
            </a:xfrm>
            <a:custGeom>
              <a:avLst/>
              <a:gdLst/>
              <a:ahLst/>
              <a:cxnLst/>
              <a:rect l="l" t="t" r="r" b="b"/>
              <a:pathLst>
                <a:path w="136207" h="39690" extrusionOk="0">
                  <a:moveTo>
                    <a:pt x="33299" y="39691"/>
                  </a:moveTo>
                  <a:lnTo>
                    <a:pt x="136208" y="39691"/>
                  </a:lnTo>
                  <a:lnTo>
                    <a:pt x="136208" y="0"/>
                  </a:lnTo>
                  <a:lnTo>
                    <a:pt x="0" y="0"/>
                  </a:lnTo>
                  <a:cubicBezTo>
                    <a:pt x="13170" y="11354"/>
                    <a:pt x="24435" y="24727"/>
                    <a:pt x="33299" y="396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679;p50"/>
          <p:cNvSpPr/>
          <p:nvPr/>
        </p:nvSpPr>
        <p:spPr>
          <a:xfrm>
            <a:off x="429607" y="741197"/>
            <a:ext cx="295818" cy="393374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41;p31"/>
          <p:cNvSpPr/>
          <p:nvPr/>
        </p:nvSpPr>
        <p:spPr>
          <a:xfrm rot="5396099">
            <a:off x="6809525" y="-1514442"/>
            <a:ext cx="561726" cy="3962888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4846134" y="165854"/>
            <a:ext cx="4359743" cy="96871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46050" algn="r" rtl="1"/>
            <a:r>
              <a:rPr lang="fa-IR" sz="28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پنهان</a:t>
            </a:r>
            <a:r>
              <a:rPr lang="fa-IR" sz="2800" b="1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نگاری</a:t>
            </a:r>
            <a:r>
              <a:rPr lang="en-US" sz="2800" b="1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solidFill>
                  <a:schemeClr val="accent1">
                    <a:lumMod val="10000"/>
                  </a:schemeClr>
                </a:solidFill>
                <a:cs typeface="+mj-cs"/>
              </a:rPr>
              <a:t>(</a:t>
            </a:r>
            <a:r>
              <a:rPr lang="en-US" sz="2400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Steganography</a:t>
            </a:r>
            <a:r>
              <a:rPr lang="fa-IR" sz="2400" dirty="0" smtClean="0">
                <a:solidFill>
                  <a:schemeClr val="accent1">
                    <a:lumMod val="10000"/>
                  </a:schemeClr>
                </a:solidFill>
                <a:cs typeface="+mj-cs"/>
              </a:rPr>
              <a:t>)</a:t>
            </a:r>
            <a:endParaRPr lang="en-US" sz="2400" dirty="0">
              <a:solidFill>
                <a:schemeClr val="accent1">
                  <a:lumMod val="10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797468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6" name="Google Shape;348;p38"/>
          <p:cNvSpPr txBox="1">
            <a:spLocks/>
          </p:cNvSpPr>
          <p:nvPr/>
        </p:nvSpPr>
        <p:spPr>
          <a:xfrm>
            <a:off x="298749" y="1489072"/>
            <a:ext cx="4486381" cy="275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342900" indent="-342900" algn="r" rtl="1">
              <a:lnSpc>
                <a:spcPct val="100000"/>
              </a:lnSpc>
            </a:pPr>
            <a:r>
              <a:rPr lang="en-US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Least Significant Bit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b="1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پنهان نگاری در کم ارزش ترین بیت</a:t>
            </a:r>
            <a:endParaRPr lang="en-US" b="1" dirty="0" smtClean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 </a:t>
            </a:r>
            <a:endParaRPr lang="en-US" dirty="0" smtClean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L="342900" indent="-342900" algn="r" rtl="1">
              <a:lnSpc>
                <a:spcPct val="100000"/>
              </a:lnSpc>
            </a:pPr>
            <a:r>
              <a:rPr lang="en-US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Edges</a:t>
            </a:r>
            <a:r>
              <a:rPr lang="en-US" dirty="0" smtClean="0">
                <a:solidFill>
                  <a:schemeClr val="accent1">
                    <a:lumMod val="10000"/>
                  </a:schemeClr>
                </a:solidFill>
                <a:cs typeface="+mj-cs"/>
              </a:rPr>
              <a:t> </a:t>
            </a:r>
            <a:r>
              <a:rPr lang="en-US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en-US" dirty="0" smtClean="0">
                <a:solidFill>
                  <a:schemeClr val="accent1">
                    <a:lumMod val="10000"/>
                  </a:schemeClr>
                </a:solidFill>
                <a:cs typeface="+mj-cs"/>
              </a:rPr>
              <a:t> </a:t>
            </a:r>
            <a:r>
              <a:rPr lang="en-US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ea typeface="Inter-Regular" panose="020B0604020202020204" charset="0"/>
                <a:cs typeface="Times New Roman" panose="02020603050405020304" pitchFamily="18" charset="0"/>
              </a:rPr>
              <a:t>Embedding</a:t>
            </a:r>
            <a:endParaRPr lang="fa-IR" dirty="0" smtClean="0">
              <a:solidFill>
                <a:schemeClr val="accent1">
                  <a:lumMod val="10000"/>
                </a:schemeClr>
              </a:solidFill>
              <a:latin typeface="Times New Roman" panose="02020603050405020304" pitchFamily="18" charset="0"/>
              <a:ea typeface="Inter-Regular" panose="020B0604020202020204" charset="0"/>
              <a:cs typeface="Times New Roman" panose="02020603050405020304" pitchFamily="18" charset="0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b="1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پنهان نگاری در لبه های تصویر</a:t>
            </a:r>
            <a:endParaRPr lang="en-US" b="1" dirty="0" smtClean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  <a:p>
            <a:pPr marL="342900" indent="-342900" algn="r" rtl="1">
              <a:lnSpc>
                <a:spcPct val="100000"/>
              </a:lnSpc>
            </a:pPr>
            <a:r>
              <a:rPr lang="en-US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Pixel</a:t>
            </a:r>
            <a:r>
              <a:rPr lang="en-US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en-US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Differencing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b="1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پنهان </a:t>
            </a:r>
            <a:r>
              <a:rPr lang="fa-IR" b="1" dirty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نگاری در اختلاف دو پیکسل مجاور</a:t>
            </a:r>
            <a:endParaRPr lang="en-US" b="1" dirty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 smtClean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89406" y="910473"/>
            <a:ext cx="1705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b="1" dirty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در حوزه </a:t>
            </a:r>
            <a:r>
              <a:rPr lang="fa-IR" sz="2400" b="1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مکان:</a:t>
            </a:r>
            <a:endParaRPr lang="fa-IR" sz="2400" b="1" dirty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  <a:p>
            <a:endParaRPr lang="en-US" sz="2400" dirty="0"/>
          </a:p>
        </p:txBody>
      </p:sp>
      <p:grpSp>
        <p:nvGrpSpPr>
          <p:cNvPr id="15" name="Google Shape;245;p31"/>
          <p:cNvGrpSpPr/>
          <p:nvPr/>
        </p:nvGrpSpPr>
        <p:grpSpPr>
          <a:xfrm rot="2721081">
            <a:off x="6355051" y="-457536"/>
            <a:ext cx="3040276" cy="1374099"/>
            <a:chOff x="2957320" y="1438314"/>
            <a:chExt cx="3040276" cy="1374099"/>
          </a:xfrm>
        </p:grpSpPr>
        <p:sp>
          <p:nvSpPr>
            <p:cNvPr id="17" name="Google Shape;246;p31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7;p31"/>
            <p:cNvSpPr/>
            <p:nvPr/>
          </p:nvSpPr>
          <p:spPr>
            <a:xfrm rot="19064303">
              <a:off x="5175312" y="1438314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4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accent4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1200" b="1" dirty="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" name="Google Shape;248;p31"/>
            <p:cNvSpPr txBox="1"/>
            <p:nvPr/>
          </p:nvSpPr>
          <p:spPr>
            <a:xfrm rot="18900000">
              <a:off x="3143692" y="2410129"/>
              <a:ext cx="2445642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800" b="1" dirty="0" smtClean="0">
                  <a:solidFill>
                    <a:schemeClr val="accent1">
                      <a:lumMod val="10000"/>
                    </a:schemeClr>
                  </a:solidFill>
                  <a:latin typeface="Playfair Display Regular"/>
                  <a:ea typeface="Playfair Display Regular"/>
                  <a:cs typeface="B Nazanin" panose="00000400000000000000" pitchFamily="2" charset="-78"/>
                  <a:sym typeface="Playfair Display Regular"/>
                </a:rPr>
                <a:t>الگوریتم های پنهان نگاری </a:t>
              </a:r>
              <a:endParaRPr sz="1050" b="1" dirty="0">
                <a:solidFill>
                  <a:schemeClr val="accent1">
                    <a:lumMod val="10000"/>
                  </a:schemeClr>
                </a:solidFill>
                <a:latin typeface="Playfair Display Regular"/>
                <a:ea typeface="Playfair Display Regular"/>
                <a:cs typeface="B Nazanin" panose="00000400000000000000" pitchFamily="2" charset="-78"/>
                <a:sym typeface="Playfair Display Regular"/>
              </a:endParaRPr>
            </a:p>
          </p:txBody>
        </p:sp>
      </p:grpSp>
      <p:sp>
        <p:nvSpPr>
          <p:cNvPr id="9" name="Google Shape;678;p50"/>
          <p:cNvSpPr/>
          <p:nvPr/>
        </p:nvSpPr>
        <p:spPr>
          <a:xfrm>
            <a:off x="298749" y="805144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IMG_3665777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9" t="3715" r="31435" b="86059"/>
          <a:stretch/>
        </p:blipFill>
        <p:spPr bwMode="auto">
          <a:xfrm>
            <a:off x="1295307" y="2371939"/>
            <a:ext cx="3737331" cy="290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 rot="16200000">
            <a:off x="4501021" y="2763920"/>
            <a:ext cx="282686" cy="210098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4" name="Google Shape;240;p31"/>
          <p:cNvGrpSpPr/>
          <p:nvPr/>
        </p:nvGrpSpPr>
        <p:grpSpPr>
          <a:xfrm rot="2696099">
            <a:off x="6413072" y="43170"/>
            <a:ext cx="2624587" cy="845909"/>
            <a:chOff x="1579350" y="1746040"/>
            <a:chExt cx="2624587" cy="845909"/>
          </a:xfrm>
        </p:grpSpPr>
        <p:sp>
          <p:nvSpPr>
            <p:cNvPr id="5" name="Google Shape;241;p31"/>
            <p:cNvSpPr/>
            <p:nvPr/>
          </p:nvSpPr>
          <p:spPr>
            <a:xfrm rot="2700000">
              <a:off x="2506840" y="1102733"/>
              <a:ext cx="561726" cy="241670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2"/>
                </a:solidFill>
              </a:endParaRPr>
            </a:p>
          </p:txBody>
        </p:sp>
        <p:sp>
          <p:nvSpPr>
            <p:cNvPr id="6" name="Google Shape;243;p31"/>
            <p:cNvSpPr txBox="1"/>
            <p:nvPr/>
          </p:nvSpPr>
          <p:spPr>
            <a:xfrm rot="18900000">
              <a:off x="1871333" y="1746040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n-US" sz="2400" dirty="0">
                <a:cs typeface="B Nazanin" panose="00000400000000000000" pitchFamily="2" charset="-78"/>
              </a:endParaRPr>
            </a:p>
          </p:txBody>
        </p:sp>
      </p:grpSp>
      <p:sp>
        <p:nvSpPr>
          <p:cNvPr id="3" name="Text Placeholder 4"/>
          <p:cNvSpPr txBox="1">
            <a:spLocks/>
          </p:cNvSpPr>
          <p:nvPr/>
        </p:nvSpPr>
        <p:spPr>
          <a:xfrm>
            <a:off x="6514635" y="211063"/>
            <a:ext cx="1680058" cy="45809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46050" algn="r"/>
            <a:r>
              <a:rPr lang="en-US" sz="2000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DCT</a:t>
            </a:r>
            <a:r>
              <a:rPr lang="fa-IR" sz="2400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تبدیل </a:t>
            </a:r>
            <a:endParaRPr lang="en-US" sz="2400" dirty="0">
              <a:solidFill>
                <a:schemeClr val="accent1">
                  <a:lumMod val="10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7" y="607004"/>
            <a:ext cx="5082766" cy="2496366"/>
          </a:xfrm>
          <a:prstGeom prst="rect">
            <a:avLst/>
          </a:prstGeom>
        </p:spPr>
      </p:pic>
      <p:pic>
        <p:nvPicPr>
          <p:cNvPr id="10" name="Picture 9" descr="C:\Users\sara\Desktop\D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182" y="3201358"/>
            <a:ext cx="1791918" cy="14722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094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348;p38"/>
          <p:cNvSpPr txBox="1">
            <a:spLocks/>
          </p:cNvSpPr>
          <p:nvPr/>
        </p:nvSpPr>
        <p:spPr>
          <a:xfrm>
            <a:off x="446887" y="1588170"/>
            <a:ext cx="4475747" cy="2880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lvl="0" algn="r" rtl="1">
              <a:lnSpc>
                <a:spcPct val="100000"/>
              </a:lnSpc>
            </a:pPr>
            <a:r>
              <a:rPr lang="en-US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J-STEG </a:t>
            </a:r>
            <a:endParaRPr lang="fa-IR" sz="2400" dirty="0" smtClean="0">
              <a:solidFill>
                <a:schemeClr val="accent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600" lvl="0" indent="0" algn="r" rtl="1">
              <a:lnSpc>
                <a:spcPct val="100000"/>
              </a:lnSpc>
              <a:buNone/>
            </a:pPr>
            <a:r>
              <a:rPr lang="fa-IR" b="1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جاسازی در ضرایب </a:t>
            </a:r>
            <a:r>
              <a:rPr lang="en-US" sz="1800" b="1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DCT</a:t>
            </a:r>
            <a:r>
              <a:rPr lang="fa-IR" sz="1800" b="1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 </a:t>
            </a:r>
            <a:r>
              <a:rPr lang="fa-IR" b="1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که صفر و یک نیستند</a:t>
            </a:r>
            <a:endParaRPr lang="en-US" sz="2400" b="1" dirty="0">
              <a:solidFill>
                <a:schemeClr val="accent1">
                  <a:lumMod val="10000"/>
                </a:schemeClr>
              </a:solidFill>
            </a:endParaRPr>
          </a:p>
          <a:p>
            <a:pPr lvl="0" algn="r" rtl="1">
              <a:lnSpc>
                <a:spcPct val="100000"/>
              </a:lnSpc>
            </a:pPr>
            <a:r>
              <a:rPr lang="en-US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OUTGUESS</a:t>
            </a:r>
            <a:endParaRPr lang="en-US" sz="2400" dirty="0" smtClean="0">
              <a:solidFill>
                <a:schemeClr val="accent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600" lvl="0" indent="0" algn="r" rtl="1">
              <a:lnSpc>
                <a:spcPct val="100000"/>
              </a:lnSpc>
              <a:buNone/>
            </a:pPr>
            <a:r>
              <a:rPr lang="fa-IR" b="1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جاسازی در ضرایب </a:t>
            </a:r>
            <a:r>
              <a:rPr lang="en-US" sz="1800" b="1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DCT</a:t>
            </a:r>
            <a:r>
              <a:rPr lang="fa-IR" sz="1800" b="1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 </a:t>
            </a:r>
            <a:r>
              <a:rPr lang="fa-IR" b="1" dirty="0" smtClean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به صورت تصادفی</a:t>
            </a:r>
            <a:endParaRPr lang="en-US" b="1" dirty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  <a:p>
            <a:pPr lvl="0" algn="r" rtl="1">
              <a:lnSpc>
                <a:spcPct val="100000"/>
              </a:lnSpc>
            </a:pPr>
            <a:r>
              <a:rPr lang="en-US" dirty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SHEILD </a:t>
            </a:r>
            <a:endParaRPr lang="fa-IR" sz="2400" dirty="0" smtClean="0">
              <a:solidFill>
                <a:schemeClr val="accent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600" lvl="0" indent="0" algn="r" rtl="1">
              <a:lnSpc>
                <a:spcPct val="100000"/>
              </a:lnSpc>
              <a:buNone/>
            </a:pPr>
            <a:r>
              <a:rPr lang="fa-IR" b="1" dirty="0" smtClean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متناسب با اندازه ضریب، بیت ها پنهان می شوند</a:t>
            </a:r>
            <a:endParaRPr lang="en-US" b="1" dirty="0">
              <a:solidFill>
                <a:schemeClr val="accent1">
                  <a:lumMod val="10000"/>
                </a:schemeClr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sz="2400" dirty="0" smtClean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  <a:p>
            <a:pPr marL="342900" indent="-342900" algn="r">
              <a:lnSpc>
                <a:spcPct val="100000"/>
              </a:lnSpc>
            </a:pPr>
            <a:endParaRPr lang="en-US" sz="2400" dirty="0">
              <a:solidFill>
                <a:schemeClr val="accent1">
                  <a:lumMod val="1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89406" y="910473"/>
            <a:ext cx="1803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b="1" dirty="0">
                <a:solidFill>
                  <a:schemeClr val="accent1">
                    <a:lumMod val="10000"/>
                  </a:schemeClr>
                </a:solidFill>
                <a:cs typeface="B Nazanin" panose="00000400000000000000" pitchFamily="2" charset="-78"/>
              </a:rPr>
              <a:t>در حوزه تبدیل:</a:t>
            </a:r>
          </a:p>
          <a:p>
            <a:endParaRPr lang="en-US" sz="2400" dirty="0"/>
          </a:p>
        </p:txBody>
      </p:sp>
      <p:grpSp>
        <p:nvGrpSpPr>
          <p:cNvPr id="11" name="Google Shape;240;p31"/>
          <p:cNvGrpSpPr/>
          <p:nvPr/>
        </p:nvGrpSpPr>
        <p:grpSpPr>
          <a:xfrm rot="2696099">
            <a:off x="5775955" y="150266"/>
            <a:ext cx="3480619" cy="561726"/>
            <a:chOff x="776880" y="2250688"/>
            <a:chExt cx="3480619" cy="561726"/>
          </a:xfrm>
        </p:grpSpPr>
        <p:sp>
          <p:nvSpPr>
            <p:cNvPr id="12" name="Google Shape;241;p31"/>
            <p:cNvSpPr/>
            <p:nvPr/>
          </p:nvSpPr>
          <p:spPr>
            <a:xfrm rot="2700000">
              <a:off x="2286375" y="1011413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2"/>
                </a:solidFill>
              </a:endParaRPr>
            </a:p>
          </p:txBody>
        </p:sp>
        <p:sp>
          <p:nvSpPr>
            <p:cNvPr id="13" name="Google Shape;243;p31"/>
            <p:cNvSpPr txBox="1"/>
            <p:nvPr/>
          </p:nvSpPr>
          <p:spPr>
            <a:xfrm rot="18900000">
              <a:off x="776880" y="2384840"/>
              <a:ext cx="3480619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lnSpc>
                  <a:spcPct val="115000"/>
                </a:lnSpc>
              </a:pPr>
              <a:r>
                <a:rPr lang="fa-IR" sz="2400" dirty="0">
                  <a:solidFill>
                    <a:schemeClr val="accent1">
                      <a:lumMod val="10000"/>
                    </a:schemeClr>
                  </a:solidFill>
                  <a:latin typeface="Playfair Display Regular"/>
                  <a:ea typeface="Playfair Display Regular"/>
                  <a:cs typeface="B Nazanin" panose="00000400000000000000" pitchFamily="2" charset="-78"/>
                  <a:sym typeface="Playfair Display Regular"/>
                </a:rPr>
                <a:t>الگوریتم های پنهان نگاری </a:t>
              </a:r>
            </a:p>
          </p:txBody>
        </p:sp>
      </p:grpSp>
      <p:sp>
        <p:nvSpPr>
          <p:cNvPr id="8" name="Google Shape;678;p50"/>
          <p:cNvSpPr/>
          <p:nvPr/>
        </p:nvSpPr>
        <p:spPr>
          <a:xfrm>
            <a:off x="298749" y="805144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1161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eble template">
  <a:themeElements>
    <a:clrScheme name="Custom 347">
      <a:dk1>
        <a:srgbClr val="333A47"/>
      </a:dk1>
      <a:lt1>
        <a:srgbClr val="FFFFFF"/>
      </a:lt1>
      <a:dk2>
        <a:srgbClr val="707379"/>
      </a:dk2>
      <a:lt2>
        <a:srgbClr val="FFF0ED"/>
      </a:lt2>
      <a:accent1>
        <a:srgbClr val="FFB9A7"/>
      </a:accent1>
      <a:accent2>
        <a:srgbClr val="D26A50"/>
      </a:accent2>
      <a:accent3>
        <a:srgbClr val="8BB0C4"/>
      </a:accent3>
      <a:accent4>
        <a:srgbClr val="5F759B"/>
      </a:accent4>
      <a:accent5>
        <a:srgbClr val="E2C7A1"/>
      </a:accent5>
      <a:accent6>
        <a:srgbClr val="B28F64"/>
      </a:accent6>
      <a:hlink>
        <a:srgbClr val="425C8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</TotalTime>
  <Words>609</Words>
  <Application>Microsoft Office PowerPoint</Application>
  <PresentationFormat>On-screen Show (16:9)</PresentationFormat>
  <Paragraphs>125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Wingdings</vt:lpstr>
      <vt:lpstr>Inter-Regular</vt:lpstr>
      <vt:lpstr>B Nazanin</vt:lpstr>
      <vt:lpstr>Cambria Math</vt:lpstr>
      <vt:lpstr>Calibri</vt:lpstr>
      <vt:lpstr>Playfair Display Regular</vt:lpstr>
      <vt:lpstr>Times New Roman</vt:lpstr>
      <vt:lpstr>Inter</vt:lpstr>
      <vt:lpstr>Feeble template</vt:lpstr>
      <vt:lpstr>PowerPoint Presentation</vt:lpstr>
      <vt:lpstr>PowerPoint Presentation</vt:lpstr>
      <vt:lpstr>فهرست مطالب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کد گذاری پیام به روش RSA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با تشکر از توجه شما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Delta</dc:creator>
  <cp:lastModifiedBy>Ali Sarikhany</cp:lastModifiedBy>
  <cp:revision>69</cp:revision>
  <dcterms:modified xsi:type="dcterms:W3CDTF">2022-12-20T08:32:23Z</dcterms:modified>
</cp:coreProperties>
</file>